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40" r:id="rId1"/>
  </p:sldMasterIdLst>
  <p:sldIdLst>
    <p:sldId id="256" r:id="rId2"/>
    <p:sldId id="279" r:id="rId3"/>
    <p:sldId id="259" r:id="rId4"/>
    <p:sldId id="268" r:id="rId5"/>
    <p:sldId id="267" r:id="rId6"/>
    <p:sldId id="266" r:id="rId7"/>
    <p:sldId id="265" r:id="rId8"/>
    <p:sldId id="278" r:id="rId9"/>
    <p:sldId id="273" r:id="rId10"/>
    <p:sldId id="277" r:id="rId11"/>
    <p:sldId id="276" r:id="rId12"/>
    <p:sldId id="275" r:id="rId13"/>
    <p:sldId id="274" r:id="rId14"/>
    <p:sldId id="280" r:id="rId15"/>
    <p:sldId id="281" r:id="rId16"/>
    <p:sldId id="286" r:id="rId17"/>
    <p:sldId id="285" r:id="rId18"/>
    <p:sldId id="284" r:id="rId19"/>
    <p:sldId id="283" r:id="rId20"/>
    <p:sldId id="282" r:id="rId21"/>
    <p:sldId id="287" r:id="rId22"/>
    <p:sldId id="260"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5FBF4"/>
    <a:srgbClr val="CAF6E8"/>
    <a:srgbClr val="CCF6C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3" d="100"/>
          <a:sy n="73" d="100"/>
        </p:scale>
        <p:origin x="618"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B2D3E9E-A95C-48F2-B4BF-A71542E0BE9A}" type="datetimeFigureOut">
              <a:rPr lang="en-US" dirty="0"/>
              <a:t>5/1/2022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3504" y="767419"/>
            <a:ext cx="10780776" cy="3355848"/>
          </a:xfrm>
        </p:spPr>
        <p:txBody>
          <a:bodyPr anchor="b">
            <a:normAutofit/>
          </a:bodyPr>
          <a:lstStyle>
            <a:lvl1pPr>
              <a:lnSpc>
                <a:spcPct val="80000"/>
              </a:lnSpc>
              <a:defRPr sz="8800" b="0" baseline="0">
                <a:solidFill>
                  <a:schemeClr val="accent1"/>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667512" y="4204209"/>
            <a:ext cx="9226296" cy="1645920"/>
          </a:xfrm>
        </p:spPr>
        <p:txBody>
          <a:bodyPr anchor="t">
            <a:normAutofit/>
          </a:bodyPr>
          <a:lstStyle>
            <a:lvl1pPr marL="0" indent="0">
              <a:buNone/>
              <a:defRPr sz="3200">
                <a:solidFill>
                  <a:schemeClr val="tx1"/>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5586B75A-687E-405C-8A0B-8D00578BA2C3}" type="datetimeFigureOut">
              <a:rPr lang="en-US" dirty="0"/>
              <a:pPr/>
              <a:t>5/1/2022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76656"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011330"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F12952B5-7A2F-4CC8-B7CE-9234E21C2837}" type="datetimeFigureOut">
              <a:rPr lang="en-US" dirty="0"/>
              <a:t>5/1/2022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76656" y="2040467"/>
            <a:ext cx="4663440" cy="723400"/>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676656" y="2753084"/>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007608" y="2038435"/>
            <a:ext cx="4663440" cy="722376"/>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007608" y="2750990"/>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CE1DA07A-9201-4B4B-BAF2-015AFA30F520}" type="datetimeFigureOut">
              <a:rPr lang="en-US" dirty="0"/>
              <a:t>5/1/2022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73D7E00A-486F-4252-8B1D-E32645521F49}" type="datetimeFigureOut">
              <a:rPr lang="en-US" dirty="0"/>
              <a:t>5/1/2022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DDF5F92-E675-4B36-9A60-69A962A68675}" type="datetimeFigureOut">
              <a:rPr lang="en-US" dirty="0"/>
              <a:t>5/1/2022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49224" y="5418667"/>
            <a:ext cx="10780776" cy="613283"/>
          </a:xfrm>
        </p:spPr>
        <p:txBody>
          <a:bodyPr anchor="b">
            <a:normAutofit/>
          </a:bodyPr>
          <a:lstStyle>
            <a:lvl1pPr>
              <a:defRPr sz="3200" b="0">
                <a:solidFill>
                  <a:srgbClr val="FFFFFF"/>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0" y="0"/>
            <a:ext cx="12192000" cy="5330952"/>
          </a:xfrm>
          <a:solidFill>
            <a:schemeClr val="accent1">
              <a:lumMod val="20000"/>
              <a:lumOff val="80000"/>
            </a:schemeClr>
          </a:solidFill>
        </p:spPr>
        <p:txBody>
          <a:bodyPr anchor="t"/>
          <a:lstStyle>
            <a:lvl1pPr marL="0" indent="0" algn="ctr">
              <a:spcBef>
                <a:spcPts val="800"/>
              </a:spcBef>
              <a:buNone/>
              <a:defRPr sz="3200">
                <a:solidFill>
                  <a:schemeClr val="tx1">
                    <a:lumMod val="75000"/>
                    <a:lumOff val="2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76656" y="5909735"/>
            <a:ext cx="9229344" cy="533400"/>
          </a:xfrm>
        </p:spPr>
        <p:txBody>
          <a:bodyPr>
            <a:normAutofit/>
          </a:bodyPr>
          <a:lstStyle>
            <a:lvl1pPr marL="0" indent="0">
              <a:lnSpc>
                <a:spcPct val="90000"/>
              </a:lnSpc>
              <a:buNone/>
              <a:defRPr sz="14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2" name="Date Placeholder 11"/>
          <p:cNvSpPr>
            <a:spLocks noGrp="1"/>
          </p:cNvSpPr>
          <p:nvPr>
            <p:ph type="dt" sz="half" idx="10"/>
          </p:nvPr>
        </p:nvSpPr>
        <p:spPr/>
        <p:txBody>
          <a:bodyPr/>
          <a:lstStyle>
            <a:lvl1pPr>
              <a:defRPr>
                <a:solidFill>
                  <a:srgbClr val="FFFFFF">
                    <a:alpha val="80000"/>
                  </a:srgbClr>
                </a:solidFill>
              </a:defRPr>
            </a:lvl1pPr>
          </a:lstStyle>
          <a:p>
            <a:fld id="{5586B75A-687E-405C-8A0B-8D00578BA2C3}" type="datetimeFigureOut">
              <a:rPr lang="en-US" dirty="0"/>
              <a:pPr/>
              <a:t>5/1/2022</a:t>
            </a:fld>
            <a:endParaRPr lang="en-US" dirty="0"/>
          </a:p>
        </p:txBody>
      </p:sp>
      <p:sp>
        <p:nvSpPr>
          <p:cNvPr id="13" name="Footer Placeholder 12"/>
          <p:cNvSpPr>
            <a:spLocks noGrp="1"/>
          </p:cNvSpPr>
          <p:nvPr>
            <p:ph type="ftr" sz="quarter" idx="11"/>
          </p:nvPr>
        </p:nvSpPr>
        <p:spPr/>
        <p:txBody>
          <a:bodyPr/>
          <a:lstStyle>
            <a:lvl1pPr>
              <a:defRPr>
                <a:solidFill>
                  <a:srgbClr val="FFFFFF">
                    <a:alpha val="80000"/>
                  </a:srgbClr>
                </a:solidFill>
              </a:defRPr>
            </a:lvl1pPr>
          </a:lstStyle>
          <a:p>
            <a:endParaRPr lang="en-US" dirty="0"/>
          </a:p>
        </p:txBody>
      </p:sp>
      <p:sp>
        <p:nvSpPr>
          <p:cNvPr id="14" name="Slide Number Placeholder 13"/>
          <p:cNvSpPr>
            <a:spLocks noGrp="1"/>
          </p:cNvSpPr>
          <p:nvPr>
            <p:ph type="sldNum" sz="quarter" idx="12"/>
          </p:nvPr>
        </p:nvSpPr>
        <p:spPr/>
        <p:txBody>
          <a:bodyPr/>
          <a:lstStyle>
            <a:lvl1pPr>
              <a:defRPr>
                <a:solidFill>
                  <a:srgbClr val="FFFFFF">
                    <a:alpha val="25000"/>
                  </a:srgbClr>
                </a:solidFill>
              </a:defRPr>
            </a:lvl1pPr>
          </a:lstStyle>
          <a:p>
            <a:fld id="{4FAB73BC-B049-4115-A692-8D63A059BFB8}" type="slidenum">
              <a:rPr lang="en-US" dirty="0"/>
              <a:pPr/>
              <a:t>‹#›</a:t>
            </a:fld>
            <a:endParaRPr lang="en-US" dirty="0"/>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F4E5243-F52A-4D37-9694-EB26C6C31910}" type="datetimeFigureOut">
              <a:rPr lang="en-US" dirty="0"/>
              <a:t>5/1/2022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43950" y="695325"/>
            <a:ext cx="2628900" cy="480060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771525" y="714375"/>
            <a:ext cx="7734300" cy="5400675"/>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A77B6E1-634A-48DC-9E8B-D894023267EF}" type="datetimeFigureOut">
              <a:rPr lang="en-US" dirty="0"/>
              <a:t>5/1/2022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E5FBF4"/>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57224" y="499533"/>
            <a:ext cx="10772775" cy="1658198"/>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76656" y="2011680"/>
            <a:ext cx="10753725" cy="3766185"/>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85800" y="6412447"/>
            <a:ext cx="4114800" cy="228600"/>
          </a:xfrm>
          <a:prstGeom prst="rect">
            <a:avLst/>
          </a:prstGeom>
        </p:spPr>
        <p:txBody>
          <a:bodyPr vert="horz" lIns="91440" tIns="45720" rIns="91440" bIns="45720" rtlCol="0" anchor="ctr"/>
          <a:lstStyle>
            <a:lvl1pPr algn="l">
              <a:defRPr sz="950">
                <a:solidFill>
                  <a:schemeClr val="tx1">
                    <a:alpha val="80000"/>
                  </a:schemeClr>
                </a:solidFill>
              </a:defRPr>
            </a:lvl1pPr>
          </a:lstStyle>
          <a:p>
            <a:fld id="{5586B75A-687E-405C-8A0B-8D00578BA2C3}" type="datetimeFigureOut">
              <a:rPr lang="en-US" dirty="0"/>
              <a:pPr/>
              <a:t>5/1/2022</a:t>
            </a:fld>
            <a:endParaRPr lang="en-US" dirty="0"/>
          </a:p>
        </p:txBody>
      </p:sp>
      <p:sp>
        <p:nvSpPr>
          <p:cNvPr id="5" name="Footer Placeholder 4"/>
          <p:cNvSpPr>
            <a:spLocks noGrp="1"/>
          </p:cNvSpPr>
          <p:nvPr>
            <p:ph type="ftr" sz="quarter" idx="3"/>
          </p:nvPr>
        </p:nvSpPr>
        <p:spPr>
          <a:xfrm>
            <a:off x="685800" y="6554697"/>
            <a:ext cx="5029200" cy="228600"/>
          </a:xfrm>
          <a:prstGeom prst="rect">
            <a:avLst/>
          </a:prstGeom>
        </p:spPr>
        <p:txBody>
          <a:bodyPr vert="horz" lIns="91440" tIns="45720" rIns="91440" bIns="45720" rtlCol="0" anchor="ctr"/>
          <a:lstStyle>
            <a:lvl1pPr algn="l">
              <a:defRPr sz="950" cap="all" baseline="0">
                <a:solidFill>
                  <a:schemeClr val="tx1">
                    <a:alpha val="80000"/>
                  </a:schemeClr>
                </a:solidFill>
              </a:defRPr>
            </a:lvl1pPr>
          </a:lstStyle>
          <a:p>
            <a:endParaRPr lang="en-US" dirty="0"/>
          </a:p>
        </p:txBody>
      </p:sp>
      <p:sp>
        <p:nvSpPr>
          <p:cNvPr id="6" name="Slide Number Placeholder 5"/>
          <p:cNvSpPr>
            <a:spLocks noGrp="1"/>
          </p:cNvSpPr>
          <p:nvPr>
            <p:ph type="sldNum" sz="quarter" idx="4"/>
          </p:nvPr>
        </p:nvSpPr>
        <p:spPr>
          <a:xfrm>
            <a:off x="8763926" y="5876412"/>
            <a:ext cx="2926080" cy="1397039"/>
          </a:xfrm>
          <a:prstGeom prst="rect">
            <a:avLst/>
          </a:prstGeom>
        </p:spPr>
        <p:txBody>
          <a:bodyPr vert="horz" lIns="91440" tIns="45720" rIns="91440" bIns="45720" rtlCol="0" anchor="b"/>
          <a:lstStyle>
            <a:lvl1pPr algn="r">
              <a:defRPr sz="10300" b="0">
                <a:ln>
                  <a:noFill/>
                </a:ln>
                <a:solidFill>
                  <a:schemeClr val="accent1">
                    <a:alpha val="25000"/>
                  </a:schemeClr>
                </a:solidFill>
                <a:latin typeface="+mj-lt"/>
              </a:defRPr>
            </a:lvl1pPr>
          </a:lstStyle>
          <a:p>
            <a:fld id="{4FAB73BC-B049-4115-A692-8D63A059BFB8}"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842" r:id="rId1"/>
    <p:sldLayoutId id="2147483843" r:id="rId2"/>
    <p:sldLayoutId id="2147483844" r:id="rId3"/>
    <p:sldLayoutId id="2147483845" r:id="rId4"/>
    <p:sldLayoutId id="2147483846" r:id="rId5"/>
    <p:sldLayoutId id="2147483847" r:id="rId6"/>
    <p:sldLayoutId id="2147483849" r:id="rId7"/>
    <p:sldLayoutId id="2147483850" r:id="rId8"/>
    <p:sldLayoutId id="2147483851" r:id="rId9"/>
  </p:sldLayoutIdLst>
  <p:timing>
    <p:tnLst>
      <p:par>
        <p:cTn id="1" dur="indefinite" restart="never" nodeType="tmRoot"/>
      </p:par>
    </p:tnLst>
  </p:timing>
  <p:hf sldNum="0" hdr="0" ftr="0" dt="0"/>
  <p:txStyles>
    <p:title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p:titleStyle>
    <p:body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8.gif"/><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image" Target="../media/image13.gif"/><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hyperlink" Target="http://ijariie.com/AdminUploadPdf/EARLY_DETECTION_OF_PARKINSON_S_DISEASE_USING_MACHINE_LEARNING_ijariie11591.pdf" TargetMode="External"/><Relationship Id="rId2" Type="http://schemas.openxmlformats.org/officeDocument/2006/relationships/hyperlink" Target="https://www.sciencedirect.com/science/article/pii/S1877050918308883/pdf?md5=1cb9104bcdc44ef930974ca00bfdfd5c&amp;pid=1-s2.0-S1877050918308883-main.pdf" TargetMode="External"/><Relationship Id="rId1" Type="http://schemas.openxmlformats.org/officeDocument/2006/relationships/slideLayout" Target="../slideLayouts/slideLayout1.xml"/><Relationship Id="rId6" Type="http://schemas.openxmlformats.org/officeDocument/2006/relationships/hyperlink" Target="https://www.kaggle.com/datasets/nidaguler/parkinsons-data-set?resource=download&amp;select=parkinsons.data" TargetMode="External"/><Relationship Id="rId5" Type="http://schemas.openxmlformats.org/officeDocument/2006/relationships/hyperlink" Target="https://citeseerx.ist.psu.edu/viewdoc/download?doi=10.1.1.735.5660&amp;rep=rep1&amp;type=pdf" TargetMode="External"/><Relationship Id="rId4" Type="http://schemas.openxmlformats.org/officeDocument/2006/relationships/hyperlink" Target="https://iopscience.iop.org/article/10.1088/1742-6596/1372/1/012041/pdf" TargetMode="External"/></Relationships>
</file>

<file path=ppt/slides/_rels/slide22.xml.rels><?xml version="1.0" encoding="UTF-8" standalone="yes"?>
<Relationships xmlns="http://schemas.openxmlformats.org/package/2006/relationships"><Relationship Id="rId2" Type="http://schemas.openxmlformats.org/officeDocument/2006/relationships/image" Target="../media/image17.gif"/><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3"/>
          <p:cNvSpPr txBox="1">
            <a:spLocks noChangeArrowheads="1"/>
          </p:cNvSpPr>
          <p:nvPr/>
        </p:nvSpPr>
        <p:spPr bwMode="auto">
          <a:xfrm>
            <a:off x="2443287" y="522515"/>
            <a:ext cx="8153400" cy="874896"/>
          </a:xfrm>
          <a:prstGeom prst="rect">
            <a:avLst/>
          </a:prstGeom>
          <a:solidFill>
            <a:schemeClr val="bg1"/>
          </a:solidFill>
          <a:ln>
            <a:noFill/>
          </a:ln>
          <a:effectLst/>
        </p:spPr>
        <p:txBody>
          <a:bodyPr/>
          <a:lstStyle>
            <a:lvl1pPr marL="0" indent="0" algn="l" rtl="0" eaLnBrk="0" fontAlgn="base" hangingPunct="0">
              <a:spcBef>
                <a:spcPct val="20000"/>
              </a:spcBef>
              <a:spcAft>
                <a:spcPct val="0"/>
              </a:spcAft>
              <a:buClr>
                <a:schemeClr val="accent1"/>
              </a:buClr>
              <a:buSzPct val="65000"/>
              <a:buFont typeface="Wingdings" panose="05000000000000000000" pitchFamily="2" charset="2"/>
              <a:buNone/>
              <a:defRPr sz="2800" kern="12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eaLnBrk="0" fontAlgn="base" hangingPunct="0">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eaLnBrk="0" fontAlgn="base" hangingPunct="0">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eaLnBrk="1" hangingPunct="1">
              <a:defRPr/>
            </a:pPr>
            <a:r>
              <a:rPr lang="en-US" altLang="en-US" sz="2400" b="1" dirty="0">
                <a:solidFill>
                  <a:srgbClr val="0070C0"/>
                </a:solidFill>
                <a:latin typeface="Lucida Fax" panose="02060602050505020204" pitchFamily="18" charset="0"/>
              </a:rPr>
              <a:t>DAYANANDA SAGAR UNIVERSITY</a:t>
            </a:r>
          </a:p>
          <a:p>
            <a:pPr algn="ctr" eaLnBrk="1" hangingPunct="1">
              <a:spcAft>
                <a:spcPts val="600"/>
              </a:spcAft>
              <a:defRPr/>
            </a:pPr>
            <a:r>
              <a:rPr lang="en-IN" sz="2000" b="1" dirty="0">
                <a:solidFill>
                  <a:schemeClr val="accent2">
                    <a:lumMod val="50000"/>
                  </a:schemeClr>
                </a:solidFill>
                <a:latin typeface="Lucida Fax" panose="02060602050505020204" pitchFamily="18" charset="0"/>
              </a:rPr>
              <a:t>SCHOOL OF ENGINEERING</a:t>
            </a:r>
            <a:endParaRPr lang="en-US" altLang="en-US" dirty="0">
              <a:solidFill>
                <a:schemeClr val="accent2">
                  <a:lumMod val="50000"/>
                </a:schemeClr>
              </a:solidFill>
              <a:latin typeface="Lucida Fax" panose="02060602050505020204" pitchFamily="18" charset="0"/>
            </a:endParaRPr>
          </a:p>
        </p:txBody>
      </p:sp>
      <p:sp>
        <p:nvSpPr>
          <p:cNvPr id="13" name="Rectangle 3"/>
          <p:cNvSpPr txBox="1">
            <a:spLocks noChangeArrowheads="1"/>
          </p:cNvSpPr>
          <p:nvPr/>
        </p:nvSpPr>
        <p:spPr>
          <a:xfrm>
            <a:off x="1926885" y="2755632"/>
            <a:ext cx="9186205" cy="731838"/>
          </a:xfrm>
          <a:prstGeom prst="rect">
            <a:avLst/>
          </a:prstGeom>
        </p:spPr>
        <p:txBody>
          <a:bodyPr vert="horz" lIns="91440" tIns="45720" rIns="91440" bIns="45720" rtlCol="0">
            <a:no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algn="ctr"/>
            <a:r>
              <a:rPr lang="en-IN" sz="3600" b="1" dirty="0" smtClean="0">
                <a:solidFill>
                  <a:schemeClr val="accent5">
                    <a:lumMod val="50000"/>
                  </a:schemeClr>
                </a:solidFill>
                <a:latin typeface="Lucida Fax" panose="02060602050505020204" pitchFamily="18" charset="0"/>
              </a:rPr>
              <a:t>PARKINSON'S </a:t>
            </a:r>
            <a:r>
              <a:rPr lang="en-IN" sz="3600" b="1" dirty="0">
                <a:solidFill>
                  <a:schemeClr val="accent5">
                    <a:lumMod val="50000"/>
                  </a:schemeClr>
                </a:solidFill>
                <a:latin typeface="Lucida Fax" panose="02060602050505020204" pitchFamily="18" charset="0"/>
              </a:rPr>
              <a:t>DISEASE </a:t>
            </a:r>
            <a:r>
              <a:rPr lang="en-IN" sz="3600" b="1" dirty="0" smtClean="0">
                <a:solidFill>
                  <a:schemeClr val="accent5">
                    <a:lumMod val="50000"/>
                  </a:schemeClr>
                </a:solidFill>
                <a:latin typeface="Lucida Fax" panose="02060602050505020204" pitchFamily="18" charset="0"/>
              </a:rPr>
              <a:t>DETECTION</a:t>
            </a:r>
            <a:endParaRPr lang="en-US" altLang="en-US" sz="4000" b="1" dirty="0" smtClean="0">
              <a:solidFill>
                <a:schemeClr val="accent5">
                  <a:lumMod val="50000"/>
                </a:schemeClr>
              </a:solidFill>
              <a:latin typeface="Lucida Fax" panose="02060602050505020204" pitchFamily="18" charset="0"/>
              <a:cs typeface="Calibri" panose="020F0502020204030204" pitchFamily="34" charset="0"/>
            </a:endParaRPr>
          </a:p>
        </p:txBody>
      </p:sp>
      <p:sp>
        <p:nvSpPr>
          <p:cNvPr id="14" name="TextBox 1"/>
          <p:cNvSpPr txBox="1">
            <a:spLocks noChangeArrowheads="1"/>
          </p:cNvSpPr>
          <p:nvPr/>
        </p:nvSpPr>
        <p:spPr bwMode="auto">
          <a:xfrm>
            <a:off x="3923563" y="4191000"/>
            <a:ext cx="5192849"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lgn="ctr" eaLnBrk="1" hangingPunct="1">
              <a:spcBef>
                <a:spcPct val="0"/>
              </a:spcBef>
              <a:buClrTx/>
              <a:buFontTx/>
              <a:buNone/>
            </a:pPr>
            <a:r>
              <a:rPr lang="en-IN" altLang="en-US" sz="2400" b="1" dirty="0">
                <a:solidFill>
                  <a:schemeClr val="tx1"/>
                </a:solidFill>
                <a:latin typeface="Lucida Fax" panose="02060602050505020204" pitchFamily="18" charset="0"/>
              </a:rPr>
              <a:t>Presented By</a:t>
            </a:r>
            <a:r>
              <a:rPr lang="en-IN" altLang="en-US" sz="2400" b="1" dirty="0" smtClean="0">
                <a:solidFill>
                  <a:schemeClr val="tx1"/>
                </a:solidFill>
                <a:latin typeface="Lucida Fax" panose="02060602050505020204" pitchFamily="18" charset="0"/>
              </a:rPr>
              <a:t>:</a:t>
            </a:r>
          </a:p>
          <a:p>
            <a:pPr algn="ctr" eaLnBrk="1" hangingPunct="1">
              <a:spcBef>
                <a:spcPct val="0"/>
              </a:spcBef>
              <a:buClrTx/>
              <a:buFontTx/>
              <a:buNone/>
            </a:pPr>
            <a:r>
              <a:rPr lang="en-US" altLang="en-US" sz="2400" b="1" dirty="0" smtClean="0">
                <a:solidFill>
                  <a:schemeClr val="tx1"/>
                </a:solidFill>
                <a:latin typeface="Lucida Fax" panose="02060602050505020204" pitchFamily="18" charset="0"/>
              </a:rPr>
              <a:t>TEJAAL M (ENG19CS0334)</a:t>
            </a:r>
          </a:p>
          <a:p>
            <a:pPr algn="ctr" eaLnBrk="1" hangingPunct="1">
              <a:spcBef>
                <a:spcPct val="0"/>
              </a:spcBef>
              <a:buClrTx/>
              <a:buFontTx/>
              <a:buNone/>
            </a:pPr>
            <a:r>
              <a:rPr lang="en-US" altLang="en-US" sz="2400" b="1" dirty="0" smtClean="0">
                <a:solidFill>
                  <a:schemeClr val="tx1"/>
                </a:solidFill>
                <a:latin typeface="Lucida Fax" panose="02060602050505020204" pitchFamily="18" charset="0"/>
              </a:rPr>
              <a:t>VARSHA P(ENG19CS0353)</a:t>
            </a:r>
            <a:endParaRPr lang="en-IN" altLang="en-US" sz="2400" b="1" dirty="0">
              <a:solidFill>
                <a:schemeClr val="tx1"/>
              </a:solidFill>
              <a:latin typeface="Lucida Fax" panose="02060602050505020204" pitchFamily="18" charset="0"/>
            </a:endParaRPr>
          </a:p>
          <a:p>
            <a:pPr algn="ctr" eaLnBrk="1" hangingPunct="1">
              <a:spcBef>
                <a:spcPct val="0"/>
              </a:spcBef>
              <a:buClrTx/>
              <a:buFontTx/>
              <a:buNone/>
            </a:pPr>
            <a:endParaRPr lang="en-IN" altLang="en-US" sz="2400" b="1" dirty="0">
              <a:solidFill>
                <a:schemeClr val="tx1"/>
              </a:solidFill>
              <a:latin typeface="Lucida Fax" panose="02060602050505020204" pitchFamily="18" charset="0"/>
            </a:endParaRPr>
          </a:p>
        </p:txBody>
      </p:sp>
      <p:pic>
        <p:nvPicPr>
          <p:cNvPr id="1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4820" y="403544"/>
            <a:ext cx="1284288" cy="1112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Rectangle 3"/>
          <p:cNvSpPr txBox="1">
            <a:spLocks noChangeArrowheads="1"/>
          </p:cNvSpPr>
          <p:nvPr/>
        </p:nvSpPr>
        <p:spPr bwMode="auto">
          <a:xfrm>
            <a:off x="1953597" y="1397412"/>
            <a:ext cx="9132780" cy="4360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669925" indent="-325438">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022350" indent="-350838">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339850" indent="-315913">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1681163" indent="-339725">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138363" indent="-339725"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595563" indent="-339725"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052763" indent="-339725"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509963" indent="-339725"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lgn="ctr" eaLnBrk="1" hangingPunct="1">
              <a:spcBef>
                <a:spcPct val="20000"/>
              </a:spcBef>
              <a:buSzPct val="65000"/>
              <a:buFont typeface="Wingdings" panose="05000000000000000000" pitchFamily="2" charset="2"/>
              <a:buNone/>
            </a:pPr>
            <a:r>
              <a:rPr lang="en-US" altLang="en-US" sz="2800" b="1" dirty="0">
                <a:solidFill>
                  <a:srgbClr val="0D0D47"/>
                </a:solidFill>
                <a:latin typeface="Lucida Fax" panose="02060602050505020204" pitchFamily="18" charset="0"/>
                <a:cs typeface="Calibri" panose="020F0502020204030204" pitchFamily="34" charset="0"/>
              </a:rPr>
              <a:t>Department of </a:t>
            </a:r>
            <a:r>
              <a:rPr lang="en-IN" altLang="en-US" sz="2800" b="1" dirty="0">
                <a:solidFill>
                  <a:srgbClr val="0D0D47"/>
                </a:solidFill>
                <a:latin typeface="Lucida Fax" panose="02060602050505020204" pitchFamily="18" charset="0"/>
                <a:cs typeface="Calibri" panose="020F0502020204030204" pitchFamily="34" charset="0"/>
              </a:rPr>
              <a:t>Computer Science and Technology</a:t>
            </a:r>
            <a:endParaRPr lang="en-US" altLang="en-US" sz="2800" b="1" dirty="0">
              <a:solidFill>
                <a:srgbClr val="0D0D47"/>
              </a:solidFill>
              <a:latin typeface="Lucida Fax" panose="02060602050505020204" pitchFamily="18" charset="0"/>
              <a:cs typeface="Calibri" panose="020F0502020204030204" pitchFamily="34" charset="0"/>
            </a:endParaRPr>
          </a:p>
        </p:txBody>
      </p:sp>
      <p:sp>
        <p:nvSpPr>
          <p:cNvPr id="18" name="Title 1"/>
          <p:cNvSpPr>
            <a:spLocks noGrp="1"/>
          </p:cNvSpPr>
          <p:nvPr>
            <p:ph type="title"/>
          </p:nvPr>
        </p:nvSpPr>
        <p:spPr>
          <a:xfrm>
            <a:off x="11005666" y="-1"/>
            <a:ext cx="1140802" cy="6858001"/>
          </a:xfrm>
        </p:spPr>
        <p:style>
          <a:lnRef idx="0">
            <a:schemeClr val="accent1"/>
          </a:lnRef>
          <a:fillRef idx="1001">
            <a:schemeClr val="dk2"/>
          </a:fillRef>
          <a:effectRef idx="3">
            <a:schemeClr val="accent1"/>
          </a:effectRef>
          <a:fontRef idx="minor">
            <a:schemeClr val="lt1"/>
          </a:fontRef>
        </p:style>
        <p:txBody>
          <a:bodyPr>
            <a:normAutofit/>
          </a:bodyPr>
          <a:lstStyle/>
          <a:p>
            <a:endParaRPr lang="en-IN" dirty="0">
              <a:latin typeface="Lucida Fax" panose="02060602050505020204" pitchFamily="18" charset="0"/>
            </a:endParaRPr>
          </a:p>
        </p:txBody>
      </p:sp>
    </p:spTree>
    <p:extLst>
      <p:ext uri="{BB962C8B-B14F-4D97-AF65-F5344CB8AC3E}">
        <p14:creationId xmlns:p14="http://schemas.microsoft.com/office/powerpoint/2010/main" val="353587103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6656" y="248195"/>
            <a:ext cx="10772775" cy="744582"/>
          </a:xfrm>
        </p:spPr>
        <p:style>
          <a:lnRef idx="0">
            <a:schemeClr val="accent1"/>
          </a:lnRef>
          <a:fillRef idx="1001">
            <a:schemeClr val="dk2"/>
          </a:fillRef>
          <a:effectRef idx="3">
            <a:schemeClr val="accent1"/>
          </a:effectRef>
          <a:fontRef idx="minor">
            <a:schemeClr val="lt1"/>
          </a:fontRef>
        </p:style>
        <p:txBody>
          <a:bodyPr>
            <a:normAutofit/>
          </a:bodyPr>
          <a:lstStyle/>
          <a:p>
            <a:pPr algn="ctr"/>
            <a:r>
              <a:rPr lang="en-IN" sz="4400" b="1" dirty="0"/>
              <a:t>RANDOM FOREST CLASSIFIER</a:t>
            </a:r>
            <a:endParaRPr lang="en-IN" sz="4400" dirty="0"/>
          </a:p>
        </p:txBody>
      </p:sp>
      <p:sp>
        <p:nvSpPr>
          <p:cNvPr id="5" name="Content Placeholder 4"/>
          <p:cNvSpPr>
            <a:spLocks noGrp="1"/>
          </p:cNvSpPr>
          <p:nvPr>
            <p:ph idx="1"/>
          </p:nvPr>
        </p:nvSpPr>
        <p:spPr>
          <a:xfrm>
            <a:off x="676656" y="1175657"/>
            <a:ext cx="10753725" cy="535577"/>
          </a:xfrm>
        </p:spPr>
        <p:txBody>
          <a:bodyPr>
            <a:normAutofit/>
          </a:bodyPr>
          <a:lstStyle/>
          <a:p>
            <a:pPr marL="0" indent="0">
              <a:buNone/>
            </a:pPr>
            <a:r>
              <a:rPr lang="en-IN" dirty="0" smtClean="0"/>
              <a:t>Random </a:t>
            </a:r>
            <a:r>
              <a:rPr lang="en-IN" dirty="0"/>
              <a:t>forest is an ensemble of decision trees based classifiers. </a:t>
            </a:r>
            <a:endParaRPr lang="en-IN" dirty="0"/>
          </a:p>
        </p:txBody>
      </p:sp>
      <p:pic>
        <p:nvPicPr>
          <p:cNvPr id="7170" name="Picture 2" descr="Random Forests — An Intuitive Understanding | by The Experimental Writer |  AI Graduate | Medium"/>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393599" y="1711234"/>
            <a:ext cx="11338888" cy="48252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894941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6656" y="248195"/>
            <a:ext cx="10772775" cy="744582"/>
          </a:xfrm>
        </p:spPr>
        <p:style>
          <a:lnRef idx="0">
            <a:schemeClr val="accent1"/>
          </a:lnRef>
          <a:fillRef idx="1001">
            <a:schemeClr val="dk2"/>
          </a:fillRef>
          <a:effectRef idx="3">
            <a:schemeClr val="accent1"/>
          </a:effectRef>
          <a:fontRef idx="minor">
            <a:schemeClr val="lt1"/>
          </a:fontRef>
        </p:style>
        <p:txBody>
          <a:bodyPr>
            <a:normAutofit/>
          </a:bodyPr>
          <a:lstStyle/>
          <a:p>
            <a:pPr algn="ctr"/>
            <a:r>
              <a:rPr lang="en-IN" sz="4400" b="1" dirty="0" smtClean="0"/>
              <a:t>XGBOOSTER</a:t>
            </a:r>
            <a:endParaRPr lang="en-IN" sz="4400" dirty="0"/>
          </a:p>
        </p:txBody>
      </p:sp>
      <p:sp>
        <p:nvSpPr>
          <p:cNvPr id="5" name="Content Placeholder 4"/>
          <p:cNvSpPr>
            <a:spLocks noGrp="1"/>
          </p:cNvSpPr>
          <p:nvPr>
            <p:ph idx="1"/>
          </p:nvPr>
        </p:nvSpPr>
        <p:spPr>
          <a:xfrm>
            <a:off x="676656" y="1162594"/>
            <a:ext cx="10753725" cy="895759"/>
          </a:xfrm>
        </p:spPr>
        <p:txBody>
          <a:bodyPr>
            <a:normAutofit fontScale="92500" lnSpcReduction="10000"/>
          </a:bodyPr>
          <a:lstStyle/>
          <a:p>
            <a:r>
              <a:rPr lang="en-IN" dirty="0" smtClean="0"/>
              <a:t>Weights </a:t>
            </a:r>
            <a:r>
              <a:rPr lang="en-IN" dirty="0"/>
              <a:t>play an important role in </a:t>
            </a:r>
            <a:r>
              <a:rPr lang="en-IN" dirty="0" err="1" smtClean="0"/>
              <a:t>XGBoost.These</a:t>
            </a:r>
            <a:r>
              <a:rPr lang="en-IN" dirty="0" smtClean="0"/>
              <a:t> </a:t>
            </a:r>
            <a:r>
              <a:rPr lang="en-IN" dirty="0"/>
              <a:t>individual classifiers/predictors then ensemble to give a strong and more precise model.</a:t>
            </a:r>
          </a:p>
          <a:p>
            <a:endParaRPr lang="en-IN" dirty="0"/>
          </a:p>
        </p:txBody>
      </p:sp>
      <p:pic>
        <p:nvPicPr>
          <p:cNvPr id="8194" name="Picture 2" descr="What makes “XGBoost” so Extreme?. A comprehensive guide to the inner… | by  Eoghan Keany | Analytics Vidhya | Medium"/>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338518" y="2058352"/>
            <a:ext cx="11430000" cy="44767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857597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p:cNvPicPr>
          <p:nvPr>
            <p:ph idx="1"/>
          </p:nvPr>
        </p:nvPicPr>
        <p:blipFill>
          <a:blip r:embed="rId2"/>
          <a:stretch>
            <a:fillRect/>
          </a:stretch>
        </p:blipFill>
        <p:spPr>
          <a:xfrm>
            <a:off x="3161211" y="3021007"/>
            <a:ext cx="9021548" cy="3753374"/>
          </a:xfrm>
          <a:prstGeom prst="rect">
            <a:avLst/>
          </a:prstGeom>
        </p:spPr>
      </p:pic>
      <p:pic>
        <p:nvPicPr>
          <p:cNvPr id="6" name="Picture 5"/>
          <p:cNvPicPr/>
          <p:nvPr/>
        </p:nvPicPr>
        <p:blipFill>
          <a:blip r:embed="rId3"/>
          <a:stretch>
            <a:fillRect/>
          </a:stretch>
        </p:blipFill>
        <p:spPr>
          <a:xfrm>
            <a:off x="2926611" y="0"/>
            <a:ext cx="9256148" cy="2916504"/>
          </a:xfrm>
          <a:prstGeom prst="rect">
            <a:avLst/>
          </a:prstGeom>
        </p:spPr>
      </p:pic>
      <p:sp>
        <p:nvSpPr>
          <p:cNvPr id="7" name="Title 1"/>
          <p:cNvSpPr>
            <a:spLocks noGrp="1"/>
          </p:cNvSpPr>
          <p:nvPr>
            <p:ph type="title"/>
          </p:nvPr>
        </p:nvSpPr>
        <p:spPr>
          <a:xfrm>
            <a:off x="0" y="1672046"/>
            <a:ext cx="3325609" cy="3879668"/>
          </a:xfrm>
        </p:spPr>
        <p:style>
          <a:lnRef idx="0">
            <a:schemeClr val="accent1"/>
          </a:lnRef>
          <a:fillRef idx="1001">
            <a:schemeClr val="dk2"/>
          </a:fillRef>
          <a:effectRef idx="3">
            <a:schemeClr val="accent1"/>
          </a:effectRef>
          <a:fontRef idx="minor">
            <a:schemeClr val="lt1"/>
          </a:fontRef>
        </p:style>
        <p:txBody>
          <a:bodyPr>
            <a:normAutofit/>
          </a:bodyPr>
          <a:lstStyle/>
          <a:p>
            <a:r>
              <a:rPr lang="en-IN" sz="4000" dirty="0" smtClean="0"/>
              <a:t>XGBOOSTER</a:t>
            </a:r>
            <a:endParaRPr lang="en-IN" sz="4000" dirty="0"/>
          </a:p>
        </p:txBody>
      </p:sp>
    </p:spTree>
    <p:extLst>
      <p:ext uri="{BB962C8B-B14F-4D97-AF65-F5344CB8AC3E}">
        <p14:creationId xmlns:p14="http://schemas.microsoft.com/office/powerpoint/2010/main" val="71852459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6656" y="248195"/>
            <a:ext cx="10772775" cy="744582"/>
          </a:xfrm>
        </p:spPr>
        <p:style>
          <a:lnRef idx="0">
            <a:schemeClr val="accent1"/>
          </a:lnRef>
          <a:fillRef idx="1001">
            <a:schemeClr val="dk2"/>
          </a:fillRef>
          <a:effectRef idx="3">
            <a:schemeClr val="accent1"/>
          </a:effectRef>
          <a:fontRef idx="minor">
            <a:schemeClr val="lt1"/>
          </a:fontRef>
        </p:style>
        <p:txBody>
          <a:bodyPr>
            <a:normAutofit/>
          </a:bodyPr>
          <a:lstStyle/>
          <a:p>
            <a:pPr algn="ctr"/>
            <a:r>
              <a:rPr lang="en-IN" sz="4400" b="1" dirty="0"/>
              <a:t>DEEP NEURAL NETWORK</a:t>
            </a:r>
            <a:endParaRPr lang="en-IN" sz="4400" dirty="0"/>
          </a:p>
        </p:txBody>
      </p:sp>
      <p:sp>
        <p:nvSpPr>
          <p:cNvPr id="5" name="Content Placeholder 4"/>
          <p:cNvSpPr>
            <a:spLocks noGrp="1"/>
          </p:cNvSpPr>
          <p:nvPr>
            <p:ph idx="1"/>
          </p:nvPr>
        </p:nvSpPr>
        <p:spPr>
          <a:xfrm>
            <a:off x="676656" y="1175658"/>
            <a:ext cx="10753725" cy="1188719"/>
          </a:xfrm>
        </p:spPr>
        <p:txBody>
          <a:bodyPr/>
          <a:lstStyle/>
          <a:p>
            <a:r>
              <a:rPr lang="en-IN" dirty="0" smtClean="0"/>
              <a:t>Using</a:t>
            </a:r>
            <a:r>
              <a:rPr lang="en-IN" dirty="0"/>
              <a:t> Sequential API, here we create the model layer-by-layer. It is very simple and easy to use. But sharing of layers or branching of layers is not allowed and can’t have multiple inputs or outputs.</a:t>
            </a:r>
          </a:p>
          <a:p>
            <a:endParaRPr lang="en-IN" dirty="0"/>
          </a:p>
        </p:txBody>
      </p:sp>
      <p:pic>
        <p:nvPicPr>
          <p:cNvPr id="9218" name="Picture 2" descr="ANN for Data Science | Basics Of Artificial Neural Network"/>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2087942" y="2130062"/>
            <a:ext cx="7931152" cy="44612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597899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6656" y="248195"/>
            <a:ext cx="10772775" cy="744582"/>
          </a:xfrm>
        </p:spPr>
        <p:style>
          <a:lnRef idx="0">
            <a:schemeClr val="accent1"/>
          </a:lnRef>
          <a:fillRef idx="1001">
            <a:schemeClr val="dk2"/>
          </a:fillRef>
          <a:effectRef idx="3">
            <a:schemeClr val="accent1"/>
          </a:effectRef>
          <a:fontRef idx="minor">
            <a:schemeClr val="lt1"/>
          </a:fontRef>
        </p:style>
        <p:txBody>
          <a:bodyPr>
            <a:normAutofit/>
          </a:bodyPr>
          <a:lstStyle/>
          <a:p>
            <a:pPr algn="ctr"/>
            <a:r>
              <a:rPr lang="en-IN" sz="4400" b="1" dirty="0"/>
              <a:t>CONFUSION </a:t>
            </a:r>
            <a:r>
              <a:rPr lang="en-IN" sz="4400" b="1" dirty="0" smtClean="0"/>
              <a:t>MATRIX</a:t>
            </a:r>
            <a:endParaRPr lang="en-IN" sz="4400" dirty="0"/>
          </a:p>
        </p:txBody>
      </p:sp>
      <p:sp>
        <p:nvSpPr>
          <p:cNvPr id="3" name="Content Placeholder 2"/>
          <p:cNvSpPr>
            <a:spLocks noGrp="1"/>
          </p:cNvSpPr>
          <p:nvPr>
            <p:ph idx="1"/>
          </p:nvPr>
        </p:nvSpPr>
        <p:spPr>
          <a:xfrm>
            <a:off x="676656" y="1267098"/>
            <a:ext cx="10753725" cy="4510768"/>
          </a:xfrm>
        </p:spPr>
        <p:txBody>
          <a:bodyPr/>
          <a:lstStyle/>
          <a:p>
            <a:r>
              <a:rPr lang="en-IN" dirty="0" smtClean="0"/>
              <a:t>The </a:t>
            </a:r>
            <a:r>
              <a:rPr lang="en-IN" dirty="0"/>
              <a:t>confusion matrix visualizes the accuracy of a classifier by comparing the actual and predicted classes.</a:t>
            </a:r>
          </a:p>
          <a:p>
            <a:endParaRPr lang="en-IN" dirty="0"/>
          </a:p>
        </p:txBody>
      </p:sp>
      <p:pic>
        <p:nvPicPr>
          <p:cNvPr id="6" name="Picture 5"/>
          <p:cNvPicPr/>
          <p:nvPr/>
        </p:nvPicPr>
        <p:blipFill>
          <a:blip r:embed="rId2"/>
          <a:stretch>
            <a:fillRect/>
          </a:stretch>
        </p:blipFill>
        <p:spPr>
          <a:xfrm>
            <a:off x="2296585" y="2280194"/>
            <a:ext cx="7532916" cy="4094480"/>
          </a:xfrm>
          <a:prstGeom prst="rect">
            <a:avLst/>
          </a:prstGeom>
        </p:spPr>
      </p:pic>
    </p:spTree>
    <p:extLst>
      <p:ext uri="{BB962C8B-B14F-4D97-AF65-F5344CB8AC3E}">
        <p14:creationId xmlns:p14="http://schemas.microsoft.com/office/powerpoint/2010/main" val="148260731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6656" y="248195"/>
            <a:ext cx="10772775" cy="744582"/>
          </a:xfrm>
        </p:spPr>
        <p:style>
          <a:lnRef idx="0">
            <a:schemeClr val="accent1"/>
          </a:lnRef>
          <a:fillRef idx="1001">
            <a:schemeClr val="dk2"/>
          </a:fillRef>
          <a:effectRef idx="3">
            <a:schemeClr val="accent1"/>
          </a:effectRef>
          <a:fontRef idx="minor">
            <a:schemeClr val="lt1"/>
          </a:fontRef>
        </p:style>
        <p:txBody>
          <a:bodyPr>
            <a:normAutofit/>
          </a:bodyPr>
          <a:lstStyle/>
          <a:p>
            <a:pPr algn="ctr"/>
            <a:r>
              <a:rPr lang="en-IN" sz="4400" b="1" dirty="0" smtClean="0"/>
              <a:t>SCOPE</a:t>
            </a:r>
            <a:endParaRPr lang="en-IN" sz="4400" b="1" dirty="0"/>
          </a:p>
        </p:txBody>
      </p:sp>
      <p:sp>
        <p:nvSpPr>
          <p:cNvPr id="3" name="Content Placeholder 2"/>
          <p:cNvSpPr>
            <a:spLocks noGrp="1"/>
          </p:cNvSpPr>
          <p:nvPr>
            <p:ph idx="1"/>
          </p:nvPr>
        </p:nvSpPr>
        <p:spPr>
          <a:xfrm>
            <a:off x="695706" y="1188720"/>
            <a:ext cx="10753725" cy="1692592"/>
          </a:xfrm>
        </p:spPr>
        <p:txBody>
          <a:bodyPr>
            <a:normAutofit/>
          </a:bodyPr>
          <a:lstStyle/>
          <a:p>
            <a:pPr>
              <a:buFont typeface="Wingdings" panose="05000000000000000000" pitchFamily="2" charset="2"/>
              <a:buChar char="Ø"/>
            </a:pPr>
            <a:r>
              <a:rPr lang="en-IN" sz="2000" dirty="0" smtClean="0"/>
              <a:t>The </a:t>
            </a:r>
            <a:r>
              <a:rPr lang="en-IN" sz="2000" dirty="0"/>
              <a:t>main aim of this project is to predict if a person has Parkinson ‘s disease or </a:t>
            </a:r>
            <a:r>
              <a:rPr lang="en-IN" sz="2000" dirty="0" smtClean="0"/>
              <a:t>not.</a:t>
            </a:r>
            <a:r>
              <a:rPr lang="en-IN" sz="2000" b="1" dirty="0"/>
              <a:t> </a:t>
            </a:r>
            <a:endParaRPr lang="en-IN" sz="2000" dirty="0"/>
          </a:p>
          <a:p>
            <a:pPr>
              <a:buFont typeface="Wingdings" panose="05000000000000000000" pitchFamily="2" charset="2"/>
              <a:buChar char="Ø"/>
            </a:pPr>
            <a:r>
              <a:rPr lang="en-IN" sz="2000" dirty="0"/>
              <a:t>The objective of this project is to show high accuracy that could be achieved using different machine learning and deep learning models to detect Parkinson’s disease at an early stage</a:t>
            </a:r>
            <a:r>
              <a:rPr lang="en-IN" sz="2000" dirty="0" smtClean="0"/>
              <a:t>.</a:t>
            </a:r>
            <a:endParaRPr lang="en-IN" sz="2000" dirty="0"/>
          </a:p>
        </p:txBody>
      </p:sp>
      <p:pic>
        <p:nvPicPr>
          <p:cNvPr id="15364" name="Picture 4" descr="The diagnosis – Sparks"/>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274320" y="2776809"/>
            <a:ext cx="6548846" cy="3683726"/>
          </a:xfrm>
          <a:prstGeom prst="rect">
            <a:avLst/>
          </a:prstGeom>
          <a:noFill/>
          <a:extLst>
            <a:ext uri="{909E8E84-426E-40DD-AFC4-6F175D3DCCD1}">
              <a14:hiddenFill xmlns:a14="http://schemas.microsoft.com/office/drawing/2010/main">
                <a:solidFill>
                  <a:srgbClr val="FFFFFF"/>
                </a:solidFill>
              </a14:hiddenFill>
            </a:ext>
          </a:extLst>
        </p:spPr>
      </p:pic>
      <p:pic>
        <p:nvPicPr>
          <p:cNvPr id="15366" name="Picture 6" descr="HU doctor submits case report linking Parkinson's disease to COVID-19 - The  Canadian Friends of Hebrew Universit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88773" y="2776809"/>
            <a:ext cx="5482044" cy="36546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856881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6656" y="248195"/>
            <a:ext cx="10772775" cy="744582"/>
          </a:xfrm>
        </p:spPr>
        <p:style>
          <a:lnRef idx="0">
            <a:schemeClr val="accent1"/>
          </a:lnRef>
          <a:fillRef idx="1001">
            <a:schemeClr val="dk2"/>
          </a:fillRef>
          <a:effectRef idx="3">
            <a:schemeClr val="accent1"/>
          </a:effectRef>
          <a:fontRef idx="minor">
            <a:schemeClr val="lt1"/>
          </a:fontRef>
        </p:style>
        <p:txBody>
          <a:bodyPr>
            <a:normAutofit/>
          </a:bodyPr>
          <a:lstStyle/>
          <a:p>
            <a:pPr algn="ctr"/>
            <a:r>
              <a:rPr lang="en-IN" sz="4400" b="1" dirty="0" smtClean="0"/>
              <a:t>FLOWCHART</a:t>
            </a:r>
            <a:endParaRPr lang="en-IN" sz="4400" b="1" dirty="0"/>
          </a:p>
        </p:txBody>
      </p:sp>
      <p:pic>
        <p:nvPicPr>
          <p:cNvPr id="4" name="Content Placeholder 3"/>
          <p:cNvPicPr>
            <a:picLocks noGrp="1" noChangeAspect="1"/>
          </p:cNvPicPr>
          <p:nvPr>
            <p:ph idx="1"/>
          </p:nvPr>
        </p:nvPicPr>
        <p:blipFill>
          <a:blip r:embed="rId2"/>
          <a:stretch>
            <a:fillRect/>
          </a:stretch>
        </p:blipFill>
        <p:spPr>
          <a:xfrm>
            <a:off x="1760491" y="1330998"/>
            <a:ext cx="8585292" cy="5127868"/>
          </a:xfrm>
          <a:prstGeom prst="rect">
            <a:avLst/>
          </a:prstGeom>
        </p:spPr>
      </p:pic>
    </p:spTree>
    <p:extLst>
      <p:ext uri="{BB962C8B-B14F-4D97-AF65-F5344CB8AC3E}">
        <p14:creationId xmlns:p14="http://schemas.microsoft.com/office/powerpoint/2010/main" val="150844550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6656" y="248195"/>
            <a:ext cx="10772775" cy="744582"/>
          </a:xfrm>
        </p:spPr>
        <p:style>
          <a:lnRef idx="0">
            <a:schemeClr val="accent1"/>
          </a:lnRef>
          <a:fillRef idx="1001">
            <a:schemeClr val="dk2"/>
          </a:fillRef>
          <a:effectRef idx="3">
            <a:schemeClr val="accent1"/>
          </a:effectRef>
          <a:fontRef idx="minor">
            <a:schemeClr val="lt1"/>
          </a:fontRef>
        </p:style>
        <p:txBody>
          <a:bodyPr>
            <a:normAutofit/>
          </a:bodyPr>
          <a:lstStyle/>
          <a:p>
            <a:pPr algn="ctr"/>
            <a:r>
              <a:rPr lang="en-IN" sz="4400" b="1" dirty="0" smtClean="0"/>
              <a:t>ARCHITECTURE</a:t>
            </a:r>
            <a:endParaRPr lang="en-IN" sz="4400" b="1" dirty="0"/>
          </a:p>
        </p:txBody>
      </p:sp>
      <p:sp>
        <p:nvSpPr>
          <p:cNvPr id="3" name="Content Placeholder 2"/>
          <p:cNvSpPr>
            <a:spLocks noGrp="1"/>
          </p:cNvSpPr>
          <p:nvPr>
            <p:ph idx="1"/>
          </p:nvPr>
        </p:nvSpPr>
        <p:spPr>
          <a:xfrm>
            <a:off x="900638" y="2376310"/>
            <a:ext cx="10753725" cy="3766185"/>
          </a:xfrm>
        </p:spPr>
        <p:txBody>
          <a:bodyPr/>
          <a:lstStyle/>
          <a:p>
            <a:endParaRPr lang="en-IN" dirty="0"/>
          </a:p>
        </p:txBody>
      </p:sp>
      <p:sp>
        <p:nvSpPr>
          <p:cNvPr id="5" name="Rectangle 4"/>
          <p:cNvSpPr/>
          <p:nvPr/>
        </p:nvSpPr>
        <p:spPr>
          <a:xfrm>
            <a:off x="10117291" y="1751644"/>
            <a:ext cx="1658983" cy="862149"/>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IN" dirty="0" smtClean="0"/>
              <a:t>PD PRESENT</a:t>
            </a:r>
            <a:endParaRPr lang="en-IN" dirty="0"/>
          </a:p>
        </p:txBody>
      </p:sp>
      <p:sp>
        <p:nvSpPr>
          <p:cNvPr id="22" name="Rectangle 21"/>
          <p:cNvSpPr/>
          <p:nvPr/>
        </p:nvSpPr>
        <p:spPr>
          <a:xfrm>
            <a:off x="10117290" y="5000628"/>
            <a:ext cx="1658983" cy="862149"/>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IN" dirty="0" smtClean="0"/>
              <a:t>PD ABSENT</a:t>
            </a:r>
            <a:endParaRPr lang="en-IN" dirty="0"/>
          </a:p>
        </p:txBody>
      </p:sp>
      <p:sp>
        <p:nvSpPr>
          <p:cNvPr id="23" name="Rectangle 22"/>
          <p:cNvSpPr/>
          <p:nvPr/>
        </p:nvSpPr>
        <p:spPr>
          <a:xfrm>
            <a:off x="103969" y="3436677"/>
            <a:ext cx="1658983" cy="862149"/>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IN" dirty="0" smtClean="0"/>
              <a:t>DATASET</a:t>
            </a:r>
            <a:endParaRPr lang="en-IN" dirty="0"/>
          </a:p>
        </p:txBody>
      </p:sp>
      <p:sp>
        <p:nvSpPr>
          <p:cNvPr id="24" name="Rectangle 23"/>
          <p:cNvSpPr/>
          <p:nvPr/>
        </p:nvSpPr>
        <p:spPr>
          <a:xfrm>
            <a:off x="6043912" y="3511050"/>
            <a:ext cx="1658983" cy="862149"/>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IN" dirty="0" smtClean="0"/>
              <a:t>ML/DNN MODEL</a:t>
            </a:r>
            <a:endParaRPr lang="en-IN" dirty="0"/>
          </a:p>
        </p:txBody>
      </p:sp>
      <p:sp>
        <p:nvSpPr>
          <p:cNvPr id="25" name="Rectangle 24"/>
          <p:cNvSpPr/>
          <p:nvPr/>
        </p:nvSpPr>
        <p:spPr>
          <a:xfrm>
            <a:off x="2046331" y="3463698"/>
            <a:ext cx="1658983" cy="862149"/>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IN" dirty="0" smtClean="0"/>
              <a:t>DATA CLEANING</a:t>
            </a:r>
            <a:endParaRPr lang="en-IN" dirty="0"/>
          </a:p>
        </p:txBody>
      </p:sp>
      <p:sp>
        <p:nvSpPr>
          <p:cNvPr id="26" name="Rectangle 25"/>
          <p:cNvSpPr/>
          <p:nvPr/>
        </p:nvSpPr>
        <p:spPr>
          <a:xfrm>
            <a:off x="5200243" y="2027658"/>
            <a:ext cx="1658983" cy="862149"/>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IN" dirty="0" smtClean="0"/>
              <a:t>TRAIN DATA(80%)</a:t>
            </a:r>
            <a:endParaRPr lang="en-IN" dirty="0"/>
          </a:p>
        </p:txBody>
      </p:sp>
      <p:sp>
        <p:nvSpPr>
          <p:cNvPr id="27" name="Rectangle 26"/>
          <p:cNvSpPr/>
          <p:nvPr/>
        </p:nvSpPr>
        <p:spPr>
          <a:xfrm>
            <a:off x="3942561" y="3463698"/>
            <a:ext cx="1848585" cy="862149"/>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IN" dirty="0" smtClean="0"/>
              <a:t>STANDARDISE DATA</a:t>
            </a:r>
            <a:endParaRPr lang="en-IN" dirty="0"/>
          </a:p>
        </p:txBody>
      </p:sp>
      <p:sp>
        <p:nvSpPr>
          <p:cNvPr id="30" name="Rectangle 29"/>
          <p:cNvSpPr/>
          <p:nvPr/>
        </p:nvSpPr>
        <p:spPr>
          <a:xfrm>
            <a:off x="7348293" y="2023637"/>
            <a:ext cx="1658983" cy="862149"/>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IN" dirty="0" smtClean="0"/>
              <a:t>TEST DATA(80%)</a:t>
            </a:r>
            <a:endParaRPr lang="en-IN" dirty="0"/>
          </a:p>
        </p:txBody>
      </p:sp>
      <p:sp>
        <p:nvSpPr>
          <p:cNvPr id="32" name="Rectangle 31"/>
          <p:cNvSpPr/>
          <p:nvPr/>
        </p:nvSpPr>
        <p:spPr>
          <a:xfrm>
            <a:off x="8960956" y="3472677"/>
            <a:ext cx="1658983" cy="862149"/>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IN" dirty="0" smtClean="0"/>
              <a:t>PREDICTED DATA</a:t>
            </a:r>
            <a:endParaRPr lang="en-IN" dirty="0"/>
          </a:p>
        </p:txBody>
      </p:sp>
      <p:sp>
        <p:nvSpPr>
          <p:cNvPr id="60" name="Right Arrow 59"/>
          <p:cNvSpPr/>
          <p:nvPr/>
        </p:nvSpPr>
        <p:spPr>
          <a:xfrm rot="2249055" flipV="1">
            <a:off x="9799276" y="4608431"/>
            <a:ext cx="1352686" cy="224956"/>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IN"/>
          </a:p>
        </p:txBody>
      </p:sp>
      <p:sp>
        <p:nvSpPr>
          <p:cNvPr id="62" name="Right Arrow 61"/>
          <p:cNvSpPr/>
          <p:nvPr/>
        </p:nvSpPr>
        <p:spPr>
          <a:xfrm>
            <a:off x="3507652" y="3837086"/>
            <a:ext cx="700885" cy="260037"/>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IN"/>
          </a:p>
        </p:txBody>
      </p:sp>
      <p:sp>
        <p:nvSpPr>
          <p:cNvPr id="64" name="Right Arrow 63"/>
          <p:cNvSpPr/>
          <p:nvPr/>
        </p:nvSpPr>
        <p:spPr>
          <a:xfrm>
            <a:off x="1611422" y="3812105"/>
            <a:ext cx="700885" cy="260037"/>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IN"/>
          </a:p>
        </p:txBody>
      </p:sp>
      <p:sp>
        <p:nvSpPr>
          <p:cNvPr id="65" name="Right Arrow 64"/>
          <p:cNvSpPr/>
          <p:nvPr/>
        </p:nvSpPr>
        <p:spPr>
          <a:xfrm>
            <a:off x="5673306" y="3837087"/>
            <a:ext cx="700885" cy="260037"/>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IN"/>
          </a:p>
        </p:txBody>
      </p:sp>
      <p:sp>
        <p:nvSpPr>
          <p:cNvPr id="66" name="Right Arrow 65"/>
          <p:cNvSpPr/>
          <p:nvPr/>
        </p:nvSpPr>
        <p:spPr>
          <a:xfrm>
            <a:off x="7679297" y="3764754"/>
            <a:ext cx="1327979" cy="252792"/>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IN"/>
          </a:p>
        </p:txBody>
      </p:sp>
      <p:sp>
        <p:nvSpPr>
          <p:cNvPr id="68" name="Right Arrow 67"/>
          <p:cNvSpPr/>
          <p:nvPr/>
        </p:nvSpPr>
        <p:spPr>
          <a:xfrm rot="2533628">
            <a:off x="5747941" y="3048175"/>
            <a:ext cx="1245425" cy="282125"/>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IN"/>
          </a:p>
        </p:txBody>
      </p:sp>
      <p:sp>
        <p:nvSpPr>
          <p:cNvPr id="69" name="Right Arrow 68"/>
          <p:cNvSpPr/>
          <p:nvPr/>
        </p:nvSpPr>
        <p:spPr>
          <a:xfrm rot="8470793">
            <a:off x="6749026" y="2976588"/>
            <a:ext cx="1245425" cy="336243"/>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IN"/>
          </a:p>
        </p:txBody>
      </p:sp>
      <p:sp>
        <p:nvSpPr>
          <p:cNvPr id="71" name="Right Arrow 70"/>
          <p:cNvSpPr/>
          <p:nvPr/>
        </p:nvSpPr>
        <p:spPr>
          <a:xfrm rot="19048697">
            <a:off x="9585353" y="2801310"/>
            <a:ext cx="1563339" cy="300273"/>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IN"/>
          </a:p>
        </p:txBody>
      </p:sp>
    </p:spTree>
    <p:extLst>
      <p:ext uri="{BB962C8B-B14F-4D97-AF65-F5344CB8AC3E}">
        <p14:creationId xmlns:p14="http://schemas.microsoft.com/office/powerpoint/2010/main" val="380387279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6656" y="248195"/>
            <a:ext cx="10772775" cy="744582"/>
          </a:xfrm>
        </p:spPr>
        <p:style>
          <a:lnRef idx="0">
            <a:schemeClr val="accent1"/>
          </a:lnRef>
          <a:fillRef idx="1001">
            <a:schemeClr val="dk2"/>
          </a:fillRef>
          <a:effectRef idx="3">
            <a:schemeClr val="accent1"/>
          </a:effectRef>
          <a:fontRef idx="minor">
            <a:schemeClr val="lt1"/>
          </a:fontRef>
        </p:style>
        <p:txBody>
          <a:bodyPr>
            <a:normAutofit/>
          </a:bodyPr>
          <a:lstStyle/>
          <a:p>
            <a:pPr algn="ctr"/>
            <a:r>
              <a:rPr lang="en-IN" sz="4400" b="1" dirty="0" smtClean="0"/>
              <a:t>RESULT</a:t>
            </a:r>
            <a:endParaRPr lang="en-IN" sz="4400" b="1" dirty="0"/>
          </a:p>
        </p:txBody>
      </p:sp>
      <p:pic>
        <p:nvPicPr>
          <p:cNvPr id="4" name="Content Placeholder 3"/>
          <p:cNvPicPr>
            <a:picLocks noGrp="1"/>
          </p:cNvPicPr>
          <p:nvPr>
            <p:ph idx="1"/>
          </p:nvPr>
        </p:nvPicPr>
        <p:blipFill>
          <a:blip r:embed="rId2"/>
          <a:stretch>
            <a:fillRect/>
          </a:stretch>
        </p:blipFill>
        <p:spPr>
          <a:xfrm>
            <a:off x="669961" y="1892441"/>
            <a:ext cx="10995170" cy="4730428"/>
          </a:xfrm>
          <a:prstGeom prst="rect">
            <a:avLst/>
          </a:prstGeom>
        </p:spPr>
      </p:pic>
      <p:sp>
        <p:nvSpPr>
          <p:cNvPr id="5" name="Rectangle 4"/>
          <p:cNvSpPr/>
          <p:nvPr/>
        </p:nvSpPr>
        <p:spPr>
          <a:xfrm>
            <a:off x="520037" y="1188720"/>
            <a:ext cx="11295018" cy="724237"/>
          </a:xfrm>
          <a:prstGeom prst="rect">
            <a:avLst/>
          </a:prstGeom>
        </p:spPr>
        <p:txBody>
          <a:bodyPr wrap="square">
            <a:spAutoFit/>
          </a:bodyPr>
          <a:lstStyle/>
          <a:p>
            <a:pPr indent="457200" algn="just">
              <a:lnSpc>
                <a:spcPct val="107000"/>
              </a:lnSpc>
              <a:spcAft>
                <a:spcPts val="800"/>
              </a:spcAft>
            </a:pPr>
            <a:r>
              <a:rPr lang="en-IN" sz="2000" dirty="0">
                <a:latin typeface="Lucida Fax" panose="02060602050505020204" pitchFamily="18" charset="0"/>
                <a:ea typeface="Calibri" panose="020F0502020204030204" pitchFamily="34" charset="0"/>
                <a:cs typeface="Times New Roman" panose="02020603050405020304" pitchFamily="18" charset="0"/>
              </a:rPr>
              <a:t>The 3 machine learning models </a:t>
            </a:r>
            <a:r>
              <a:rPr lang="en-IN" sz="2000" b="1" dirty="0">
                <a:latin typeface="Lucida Fax" panose="02060602050505020204" pitchFamily="18" charset="0"/>
                <a:ea typeface="Calibri" panose="020F0502020204030204" pitchFamily="34" charset="0"/>
                <a:cs typeface="Times New Roman" panose="02020603050405020304" pitchFamily="18" charset="0"/>
              </a:rPr>
              <a:t>SVM,RANDOM FOREST CLASSIFIER and XGBOOSTER</a:t>
            </a:r>
            <a:r>
              <a:rPr lang="en-IN" sz="2000" dirty="0">
                <a:latin typeface="Lucida Fax" panose="02060602050505020204" pitchFamily="18" charset="0"/>
                <a:ea typeface="Calibri" panose="020F0502020204030204" pitchFamily="34" charset="0"/>
                <a:cs typeface="Times New Roman" panose="02020603050405020304" pitchFamily="18" charset="0"/>
              </a:rPr>
              <a:t> have achieved 100% accuracy, compared to other existing models. </a:t>
            </a:r>
            <a:endParaRPr lang="en-IN" sz="2000" dirty="0" smtClean="0">
              <a:latin typeface="Lucida Fax" panose="020606020505050202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36096343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6656" y="248195"/>
            <a:ext cx="10772775" cy="744582"/>
          </a:xfrm>
        </p:spPr>
        <p:style>
          <a:lnRef idx="0">
            <a:schemeClr val="accent1"/>
          </a:lnRef>
          <a:fillRef idx="1001">
            <a:schemeClr val="dk2"/>
          </a:fillRef>
          <a:effectRef idx="3">
            <a:schemeClr val="accent1"/>
          </a:effectRef>
          <a:fontRef idx="minor">
            <a:schemeClr val="lt1"/>
          </a:fontRef>
        </p:style>
        <p:txBody>
          <a:bodyPr>
            <a:normAutofit/>
          </a:bodyPr>
          <a:lstStyle/>
          <a:p>
            <a:pPr algn="ctr"/>
            <a:r>
              <a:rPr lang="en-IN" sz="4400" b="1" dirty="0" smtClean="0"/>
              <a:t>ANALYSIS</a:t>
            </a:r>
            <a:endParaRPr lang="en-IN" sz="4400" b="1" dirty="0"/>
          </a:p>
        </p:txBody>
      </p:sp>
      <p:sp>
        <p:nvSpPr>
          <p:cNvPr id="3" name="Content Placeholder 2"/>
          <p:cNvSpPr>
            <a:spLocks noGrp="1"/>
          </p:cNvSpPr>
          <p:nvPr>
            <p:ph idx="1"/>
          </p:nvPr>
        </p:nvSpPr>
        <p:spPr>
          <a:xfrm>
            <a:off x="676656" y="1214846"/>
            <a:ext cx="10753725" cy="4563019"/>
          </a:xfrm>
        </p:spPr>
        <p:txBody>
          <a:bodyPr/>
          <a:lstStyle/>
          <a:p>
            <a:endParaRPr lang="en-IN" dirty="0"/>
          </a:p>
        </p:txBody>
      </p:sp>
      <p:graphicFrame>
        <p:nvGraphicFramePr>
          <p:cNvPr id="4" name="Table 3"/>
          <p:cNvGraphicFramePr>
            <a:graphicFrameLocks noGrp="1"/>
          </p:cNvGraphicFramePr>
          <p:nvPr>
            <p:extLst>
              <p:ext uri="{D42A27DB-BD31-4B8C-83A1-F6EECF244321}">
                <p14:modId xmlns:p14="http://schemas.microsoft.com/office/powerpoint/2010/main" val="830883072"/>
              </p:ext>
            </p:extLst>
          </p:nvPr>
        </p:nvGraphicFramePr>
        <p:xfrm>
          <a:off x="1209042" y="1593664"/>
          <a:ext cx="10025016" cy="4563024"/>
        </p:xfrm>
        <a:graphic>
          <a:graphicData uri="http://schemas.openxmlformats.org/drawingml/2006/table">
            <a:tbl>
              <a:tblPr firstRow="1" bandRow="1">
                <a:tableStyleId>{93296810-A885-4BE3-A3E7-6D5BEEA58F35}</a:tableStyleId>
              </a:tblPr>
              <a:tblGrid>
                <a:gridCol w="5012508">
                  <a:extLst>
                    <a:ext uri="{9D8B030D-6E8A-4147-A177-3AD203B41FA5}">
                      <a16:colId xmlns:a16="http://schemas.microsoft.com/office/drawing/2014/main" val="855075203"/>
                    </a:ext>
                  </a:extLst>
                </a:gridCol>
                <a:gridCol w="5012508">
                  <a:extLst>
                    <a:ext uri="{9D8B030D-6E8A-4147-A177-3AD203B41FA5}">
                      <a16:colId xmlns:a16="http://schemas.microsoft.com/office/drawing/2014/main" val="3024341184"/>
                    </a:ext>
                  </a:extLst>
                </a:gridCol>
              </a:tblGrid>
              <a:tr h="570378">
                <a:tc>
                  <a:txBody>
                    <a:bodyPr/>
                    <a:lstStyle/>
                    <a:p>
                      <a:pPr algn="ctr"/>
                      <a:r>
                        <a:rPr lang="en-IN" dirty="0" smtClean="0"/>
                        <a:t>MODELS</a:t>
                      </a:r>
                      <a:endParaRPr lang="en-IN" dirty="0"/>
                    </a:p>
                  </a:txBody>
                  <a:tcPr/>
                </a:tc>
                <a:tc>
                  <a:txBody>
                    <a:bodyPr/>
                    <a:lstStyle/>
                    <a:p>
                      <a:pPr algn="ctr"/>
                      <a:r>
                        <a:rPr lang="en-IN" dirty="0" smtClean="0"/>
                        <a:t> ACCURACY</a:t>
                      </a:r>
                      <a:endParaRPr lang="en-IN" dirty="0"/>
                    </a:p>
                  </a:txBody>
                  <a:tcPr/>
                </a:tc>
                <a:extLst>
                  <a:ext uri="{0D108BD9-81ED-4DB2-BD59-A6C34878D82A}">
                    <a16:rowId xmlns:a16="http://schemas.microsoft.com/office/drawing/2014/main" val="162672994"/>
                  </a:ext>
                </a:extLst>
              </a:tr>
              <a:tr h="570378">
                <a:tc>
                  <a:txBody>
                    <a:bodyPr/>
                    <a:lstStyle/>
                    <a:p>
                      <a:r>
                        <a:rPr lang="en-IN" dirty="0" smtClean="0"/>
                        <a:t>LINEAR REGRESSION</a:t>
                      </a:r>
                    </a:p>
                  </a:txBody>
                  <a:tcPr/>
                </a:tc>
                <a:tc>
                  <a:txBody>
                    <a:bodyPr/>
                    <a:lstStyle/>
                    <a:p>
                      <a:r>
                        <a:rPr lang="en-IN" dirty="0" smtClean="0"/>
                        <a:t>66.3%</a:t>
                      </a:r>
                      <a:endParaRPr lang="en-IN" dirty="0"/>
                    </a:p>
                  </a:txBody>
                  <a:tcPr/>
                </a:tc>
                <a:extLst>
                  <a:ext uri="{0D108BD9-81ED-4DB2-BD59-A6C34878D82A}">
                    <a16:rowId xmlns:a16="http://schemas.microsoft.com/office/drawing/2014/main" val="1461067504"/>
                  </a:ext>
                </a:extLst>
              </a:tr>
              <a:tr h="570378">
                <a:tc>
                  <a:txBody>
                    <a:bodyPr/>
                    <a:lstStyle/>
                    <a:p>
                      <a:r>
                        <a:rPr lang="en-IN" dirty="0" smtClean="0"/>
                        <a:t>LOGISTIC REGRESSION</a:t>
                      </a:r>
                      <a:endParaRPr lang="en-IN" dirty="0"/>
                    </a:p>
                  </a:txBody>
                  <a:tcPr/>
                </a:tc>
                <a:tc>
                  <a:txBody>
                    <a:bodyPr/>
                    <a:lstStyle/>
                    <a:p>
                      <a:r>
                        <a:rPr lang="en-IN" dirty="0" smtClean="0"/>
                        <a:t>97.4%</a:t>
                      </a:r>
                      <a:endParaRPr lang="en-IN" dirty="0"/>
                    </a:p>
                  </a:txBody>
                  <a:tcPr/>
                </a:tc>
                <a:extLst>
                  <a:ext uri="{0D108BD9-81ED-4DB2-BD59-A6C34878D82A}">
                    <a16:rowId xmlns:a16="http://schemas.microsoft.com/office/drawing/2014/main" val="3822478248"/>
                  </a:ext>
                </a:extLst>
              </a:tr>
              <a:tr h="570378">
                <a:tc>
                  <a:txBody>
                    <a:bodyPr/>
                    <a:lstStyle/>
                    <a:p>
                      <a:r>
                        <a:rPr lang="en-IN" dirty="0" smtClean="0"/>
                        <a:t>DECISION TREE</a:t>
                      </a:r>
                    </a:p>
                  </a:txBody>
                  <a:tcPr/>
                </a:tc>
                <a:tc>
                  <a:txBody>
                    <a:bodyPr/>
                    <a:lstStyle/>
                    <a:p>
                      <a:r>
                        <a:rPr lang="en-IN" dirty="0" smtClean="0"/>
                        <a:t>92.3%</a:t>
                      </a:r>
                      <a:endParaRPr lang="en-IN" dirty="0"/>
                    </a:p>
                  </a:txBody>
                  <a:tcPr/>
                </a:tc>
                <a:extLst>
                  <a:ext uri="{0D108BD9-81ED-4DB2-BD59-A6C34878D82A}">
                    <a16:rowId xmlns:a16="http://schemas.microsoft.com/office/drawing/2014/main" val="4230202522"/>
                  </a:ext>
                </a:extLst>
              </a:tr>
              <a:tr h="570378">
                <a:tc>
                  <a:txBody>
                    <a:bodyPr/>
                    <a:lstStyle/>
                    <a:p>
                      <a:r>
                        <a:rPr lang="en-IN" dirty="0" smtClean="0"/>
                        <a:t>SVM</a:t>
                      </a:r>
                      <a:endParaRPr lang="en-IN" dirty="0"/>
                    </a:p>
                  </a:txBody>
                  <a:tcPr/>
                </a:tc>
                <a:tc>
                  <a:txBody>
                    <a:bodyPr/>
                    <a:lstStyle/>
                    <a:p>
                      <a:r>
                        <a:rPr lang="en-IN" dirty="0" smtClean="0"/>
                        <a:t>100%</a:t>
                      </a:r>
                      <a:endParaRPr lang="en-IN" dirty="0"/>
                    </a:p>
                  </a:txBody>
                  <a:tcPr/>
                </a:tc>
                <a:extLst>
                  <a:ext uri="{0D108BD9-81ED-4DB2-BD59-A6C34878D82A}">
                    <a16:rowId xmlns:a16="http://schemas.microsoft.com/office/drawing/2014/main" val="1264191088"/>
                  </a:ext>
                </a:extLst>
              </a:tr>
              <a:tr h="570378">
                <a:tc>
                  <a:txBody>
                    <a:bodyPr/>
                    <a:lstStyle/>
                    <a:p>
                      <a:r>
                        <a:rPr lang="en-IN" dirty="0" smtClean="0"/>
                        <a:t>RANDOM FOREST</a:t>
                      </a:r>
                      <a:endParaRPr lang="en-IN" dirty="0"/>
                    </a:p>
                  </a:txBody>
                  <a:tcPr/>
                </a:tc>
                <a:tc>
                  <a:txBody>
                    <a:bodyPr/>
                    <a:lstStyle/>
                    <a:p>
                      <a:r>
                        <a:rPr lang="en-IN" dirty="0" smtClean="0"/>
                        <a:t>100%</a:t>
                      </a:r>
                      <a:endParaRPr lang="en-IN" dirty="0"/>
                    </a:p>
                  </a:txBody>
                  <a:tcPr/>
                </a:tc>
                <a:extLst>
                  <a:ext uri="{0D108BD9-81ED-4DB2-BD59-A6C34878D82A}">
                    <a16:rowId xmlns:a16="http://schemas.microsoft.com/office/drawing/2014/main" val="3507062263"/>
                  </a:ext>
                </a:extLst>
              </a:tr>
              <a:tr h="57037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smtClean="0"/>
                        <a:t>XGBOOSTER</a:t>
                      </a:r>
                    </a:p>
                  </a:txBody>
                  <a:tcPr/>
                </a:tc>
                <a:tc>
                  <a:txBody>
                    <a:bodyPr/>
                    <a:lstStyle/>
                    <a:p>
                      <a:r>
                        <a:rPr lang="en-IN" dirty="0" smtClean="0"/>
                        <a:t>100%</a:t>
                      </a:r>
                      <a:endParaRPr lang="en-IN" dirty="0"/>
                    </a:p>
                  </a:txBody>
                  <a:tcPr/>
                </a:tc>
                <a:extLst>
                  <a:ext uri="{0D108BD9-81ED-4DB2-BD59-A6C34878D82A}">
                    <a16:rowId xmlns:a16="http://schemas.microsoft.com/office/drawing/2014/main" val="4231279308"/>
                  </a:ext>
                </a:extLst>
              </a:tr>
              <a:tr h="570378">
                <a:tc>
                  <a:txBody>
                    <a:bodyPr/>
                    <a:lstStyle/>
                    <a:p>
                      <a:r>
                        <a:rPr lang="en-IN" dirty="0" smtClean="0"/>
                        <a:t>DNN</a:t>
                      </a:r>
                      <a:endParaRPr lang="en-IN" dirty="0"/>
                    </a:p>
                  </a:txBody>
                  <a:tcPr/>
                </a:tc>
                <a:tc>
                  <a:txBody>
                    <a:bodyPr/>
                    <a:lstStyle/>
                    <a:p>
                      <a:r>
                        <a:rPr lang="en-IN" dirty="0" smtClean="0"/>
                        <a:t>92.3%</a:t>
                      </a:r>
                      <a:endParaRPr lang="en-IN" dirty="0"/>
                    </a:p>
                  </a:txBody>
                  <a:tcPr/>
                </a:tc>
                <a:extLst>
                  <a:ext uri="{0D108BD9-81ED-4DB2-BD59-A6C34878D82A}">
                    <a16:rowId xmlns:a16="http://schemas.microsoft.com/office/drawing/2014/main" val="3657919806"/>
                  </a:ext>
                </a:extLst>
              </a:tr>
            </a:tbl>
          </a:graphicData>
        </a:graphic>
      </p:graphicFrame>
    </p:spTree>
    <p:extLst>
      <p:ext uri="{BB962C8B-B14F-4D97-AF65-F5344CB8AC3E}">
        <p14:creationId xmlns:p14="http://schemas.microsoft.com/office/powerpoint/2010/main" val="369925180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1026" name="Picture 2" descr="How To Recognize Parkinson's disease? - Multispeciality Hospital"/>
          <p:cNvPicPr>
            <a:picLocks noGrp="1" noChangeAspect="1" noChangeArrowheads="1" noCro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06907" y="381052"/>
            <a:ext cx="10022202" cy="61656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651316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6656" y="404949"/>
            <a:ext cx="10772775" cy="744582"/>
          </a:xfrm>
        </p:spPr>
        <p:style>
          <a:lnRef idx="0">
            <a:schemeClr val="accent1"/>
          </a:lnRef>
          <a:fillRef idx="1001">
            <a:schemeClr val="dk2"/>
          </a:fillRef>
          <a:effectRef idx="3">
            <a:schemeClr val="accent1"/>
          </a:effectRef>
          <a:fontRef idx="minor">
            <a:schemeClr val="lt1"/>
          </a:fontRef>
        </p:style>
        <p:txBody>
          <a:bodyPr>
            <a:normAutofit/>
          </a:bodyPr>
          <a:lstStyle/>
          <a:p>
            <a:pPr algn="ctr"/>
            <a:r>
              <a:rPr lang="en-IN" sz="4400" b="1" dirty="0" smtClean="0"/>
              <a:t>CONCLUSION </a:t>
            </a:r>
            <a:endParaRPr lang="en-IN" sz="4400" b="1" dirty="0"/>
          </a:p>
        </p:txBody>
      </p:sp>
      <p:sp>
        <p:nvSpPr>
          <p:cNvPr id="3" name="Content Placeholder 2"/>
          <p:cNvSpPr>
            <a:spLocks noGrp="1"/>
          </p:cNvSpPr>
          <p:nvPr>
            <p:ph idx="1"/>
          </p:nvPr>
        </p:nvSpPr>
        <p:spPr>
          <a:xfrm>
            <a:off x="676656" y="1306286"/>
            <a:ext cx="10753725" cy="5303520"/>
          </a:xfrm>
        </p:spPr>
        <p:txBody>
          <a:bodyPr>
            <a:normAutofit/>
          </a:bodyPr>
          <a:lstStyle/>
          <a:p>
            <a:pPr>
              <a:lnSpc>
                <a:spcPct val="120000"/>
              </a:lnSpc>
              <a:buFont typeface="Wingdings" panose="05000000000000000000" pitchFamily="2" charset="2"/>
              <a:buChar char="Ø"/>
            </a:pPr>
            <a:r>
              <a:rPr lang="en-IN" dirty="0"/>
              <a:t>Hence we can see from the above accuracy checks that 3 machine learning models </a:t>
            </a:r>
            <a:r>
              <a:rPr lang="en-IN" b="1" dirty="0"/>
              <a:t>SVM,RANDOM FOREST CLASSIFIER and XGBOOSTER</a:t>
            </a:r>
            <a:r>
              <a:rPr lang="en-IN" dirty="0"/>
              <a:t> gives 100% accuracy. Therefore it could be used to predict Parkinson ‘s disease</a:t>
            </a:r>
            <a:r>
              <a:rPr lang="en-IN" dirty="0" smtClean="0"/>
              <a:t>.</a:t>
            </a:r>
          </a:p>
          <a:p>
            <a:pPr>
              <a:lnSpc>
                <a:spcPct val="120000"/>
              </a:lnSpc>
              <a:buFont typeface="Wingdings" panose="05000000000000000000" pitchFamily="2" charset="2"/>
              <a:buChar char="Ø"/>
            </a:pPr>
            <a:r>
              <a:rPr lang="en-IN" dirty="0">
                <a:latin typeface="Lucida Fax" panose="02060602050505020204" pitchFamily="18" charset="0"/>
                <a:ea typeface="Calibri" panose="020F0502020204030204" pitchFamily="34" charset="0"/>
                <a:cs typeface="Times New Roman" panose="02020603050405020304" pitchFamily="18" charset="0"/>
              </a:rPr>
              <a:t>Although we have used a dataset of </a:t>
            </a:r>
            <a:r>
              <a:rPr lang="en-IN" b="1" dirty="0">
                <a:latin typeface="Lucida Fax" panose="02060602050505020204" pitchFamily="18" charset="0"/>
                <a:ea typeface="Calibri" panose="020F0502020204030204" pitchFamily="34" charset="0"/>
                <a:cs typeface="Times New Roman" panose="02020603050405020304" pitchFamily="18" charset="0"/>
              </a:rPr>
              <a:t>197 instances</a:t>
            </a:r>
            <a:r>
              <a:rPr lang="en-IN" dirty="0">
                <a:latin typeface="Lucida Fax" panose="02060602050505020204" pitchFamily="18" charset="0"/>
                <a:ea typeface="Calibri" panose="020F0502020204030204" pitchFamily="34" charset="0"/>
                <a:cs typeface="Times New Roman" panose="02020603050405020304" pitchFamily="18" charset="0"/>
              </a:rPr>
              <a:t>, the accuracy of our approach can be further improved by implementing it on a larger dataset, having more number of instances of each class as well as on a combined database of patients’ voice data and other patient features.</a:t>
            </a:r>
            <a:endParaRPr lang="en-IN" sz="2000" dirty="0">
              <a:latin typeface="Lucida Fax" panose="02060602050505020204" pitchFamily="18" charset="0"/>
              <a:ea typeface="Calibri" panose="020F0502020204030204" pitchFamily="34" charset="0"/>
              <a:cs typeface="Times New Roman" panose="02020603050405020304" pitchFamily="18" charset="0"/>
            </a:endParaRPr>
          </a:p>
          <a:p>
            <a:pPr>
              <a:lnSpc>
                <a:spcPct val="120000"/>
              </a:lnSpc>
              <a:buFont typeface="Wingdings" panose="05000000000000000000" pitchFamily="2" charset="2"/>
              <a:buChar char="Ø"/>
            </a:pPr>
            <a:endParaRPr lang="en-IN" dirty="0" smtClean="0"/>
          </a:p>
          <a:p>
            <a:pPr marL="0" lvl="0" indent="0">
              <a:lnSpc>
                <a:spcPct val="120000"/>
              </a:lnSpc>
              <a:buNone/>
            </a:pPr>
            <a:endParaRPr lang="en-IN" dirty="0"/>
          </a:p>
          <a:p>
            <a:pPr>
              <a:lnSpc>
                <a:spcPct val="120000"/>
              </a:lnSpc>
              <a:buFont typeface="Wingdings" panose="05000000000000000000" pitchFamily="2" charset="2"/>
              <a:buChar char="Ø"/>
            </a:pPr>
            <a:endParaRPr lang="en-IN" dirty="0"/>
          </a:p>
        </p:txBody>
      </p:sp>
    </p:spTree>
    <p:extLst>
      <p:ext uri="{BB962C8B-B14F-4D97-AF65-F5344CB8AC3E}">
        <p14:creationId xmlns:p14="http://schemas.microsoft.com/office/powerpoint/2010/main" val="46492486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6656" y="404949"/>
            <a:ext cx="10772775" cy="744582"/>
          </a:xfrm>
        </p:spPr>
        <p:style>
          <a:lnRef idx="0">
            <a:schemeClr val="accent1"/>
          </a:lnRef>
          <a:fillRef idx="1001">
            <a:schemeClr val="dk2"/>
          </a:fillRef>
          <a:effectRef idx="3">
            <a:schemeClr val="accent1"/>
          </a:effectRef>
          <a:fontRef idx="minor">
            <a:schemeClr val="lt1"/>
          </a:fontRef>
        </p:style>
        <p:txBody>
          <a:bodyPr>
            <a:normAutofit/>
          </a:bodyPr>
          <a:lstStyle/>
          <a:p>
            <a:pPr algn="ctr"/>
            <a:r>
              <a:rPr lang="en-IN" sz="4400" b="1" dirty="0"/>
              <a:t>REFERENCES</a:t>
            </a:r>
            <a:endParaRPr lang="en-IN" sz="4400" b="1" dirty="0"/>
          </a:p>
        </p:txBody>
      </p:sp>
      <p:sp>
        <p:nvSpPr>
          <p:cNvPr id="3" name="Content Placeholder 2"/>
          <p:cNvSpPr>
            <a:spLocks noGrp="1"/>
          </p:cNvSpPr>
          <p:nvPr>
            <p:ph idx="1"/>
          </p:nvPr>
        </p:nvSpPr>
        <p:spPr>
          <a:xfrm>
            <a:off x="676656" y="1306286"/>
            <a:ext cx="10753725" cy="5303520"/>
          </a:xfrm>
        </p:spPr>
        <p:txBody>
          <a:bodyPr>
            <a:normAutofit fontScale="92500" lnSpcReduction="20000"/>
          </a:bodyPr>
          <a:lstStyle/>
          <a:p>
            <a:pPr>
              <a:lnSpc>
                <a:spcPct val="120000"/>
              </a:lnSpc>
              <a:buFont typeface="Wingdings" panose="05000000000000000000" pitchFamily="2" charset="2"/>
              <a:buChar char="Ø"/>
            </a:pPr>
            <a:endParaRPr lang="en-IN" dirty="0" smtClean="0"/>
          </a:p>
          <a:p>
            <a:pPr lvl="0">
              <a:lnSpc>
                <a:spcPct val="120000"/>
              </a:lnSpc>
              <a:buFont typeface="Wingdings" panose="05000000000000000000" pitchFamily="2" charset="2"/>
              <a:buChar char="Ø"/>
            </a:pPr>
            <a:r>
              <a:rPr lang="en-IN" u="sng" dirty="0">
                <a:hlinkClick r:id="rId2"/>
              </a:rPr>
              <a:t>https://www.sciencedirect.com/science/article/pii/S1877050918308883/pdf?md5=1cb9104bcdc44ef930974ca00bfdfd5c&amp;pid=1-s2.0-S1877050918308883-main.pdf</a:t>
            </a:r>
            <a:endParaRPr lang="en-IN" dirty="0"/>
          </a:p>
          <a:p>
            <a:pPr lvl="0">
              <a:lnSpc>
                <a:spcPct val="120000"/>
              </a:lnSpc>
              <a:buFont typeface="Wingdings" panose="05000000000000000000" pitchFamily="2" charset="2"/>
              <a:buChar char="Ø"/>
            </a:pPr>
            <a:r>
              <a:rPr lang="en-IN" u="sng" dirty="0">
                <a:hlinkClick r:id="rId3"/>
              </a:rPr>
              <a:t>http://ijariie.com/AdminUploadPdf/EARLY_DETECTION_OF_PARKINSON_S_DISEASE_USING_MACHINE_LEARNING_ijariie11591.pdf</a:t>
            </a:r>
            <a:endParaRPr lang="en-IN" dirty="0"/>
          </a:p>
          <a:p>
            <a:pPr lvl="0">
              <a:lnSpc>
                <a:spcPct val="120000"/>
              </a:lnSpc>
              <a:buFont typeface="Wingdings" panose="05000000000000000000" pitchFamily="2" charset="2"/>
              <a:buChar char="Ø"/>
            </a:pPr>
            <a:r>
              <a:rPr lang="en-IN" u="sng" dirty="0">
                <a:hlinkClick r:id="rId4"/>
              </a:rPr>
              <a:t>https://iopscience.iop.org/article/10.1088/1742-6596/1372/1/012041/pdf</a:t>
            </a:r>
            <a:endParaRPr lang="en-IN" dirty="0"/>
          </a:p>
          <a:p>
            <a:pPr lvl="0">
              <a:lnSpc>
                <a:spcPct val="120000"/>
              </a:lnSpc>
              <a:buFont typeface="Wingdings" panose="05000000000000000000" pitchFamily="2" charset="2"/>
              <a:buChar char="Ø"/>
            </a:pPr>
            <a:r>
              <a:rPr lang="en-IN" u="sng" dirty="0">
                <a:hlinkClick r:id="rId5"/>
              </a:rPr>
              <a:t>https://citeseerx.ist.psu.edu/viewdoc/download?doi=10.1.1.735.5660&amp;rep=rep1&amp;type=pdf</a:t>
            </a:r>
            <a:endParaRPr lang="en-IN" dirty="0"/>
          </a:p>
          <a:p>
            <a:pPr lvl="0">
              <a:lnSpc>
                <a:spcPct val="120000"/>
              </a:lnSpc>
              <a:buFont typeface="Wingdings" panose="05000000000000000000" pitchFamily="2" charset="2"/>
              <a:buChar char="Ø"/>
            </a:pPr>
            <a:r>
              <a:rPr lang="en-IN" u="sng" dirty="0">
                <a:hlinkClick r:id="rId6"/>
              </a:rPr>
              <a:t>https://www.kaggle.com/datasets/nidaguler/parkinsons-data-set?resource=download&amp;select=parkinsons.data</a:t>
            </a:r>
            <a:endParaRPr lang="en-IN" dirty="0"/>
          </a:p>
          <a:p>
            <a:pPr>
              <a:lnSpc>
                <a:spcPct val="120000"/>
              </a:lnSpc>
              <a:buFont typeface="Wingdings" panose="05000000000000000000" pitchFamily="2" charset="2"/>
              <a:buChar char="Ø"/>
            </a:pPr>
            <a:endParaRPr lang="en-IN" dirty="0"/>
          </a:p>
          <a:p>
            <a:pPr>
              <a:lnSpc>
                <a:spcPct val="120000"/>
              </a:lnSpc>
              <a:buFont typeface="Wingdings" panose="05000000000000000000" pitchFamily="2" charset="2"/>
              <a:buChar char="Ø"/>
            </a:pPr>
            <a:endParaRPr lang="en-IN" dirty="0"/>
          </a:p>
        </p:txBody>
      </p:sp>
    </p:spTree>
    <p:extLst>
      <p:ext uri="{BB962C8B-B14F-4D97-AF65-F5344CB8AC3E}">
        <p14:creationId xmlns:p14="http://schemas.microsoft.com/office/powerpoint/2010/main" val="172358634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descr="Using Humor to Cope with Parkinson's Disease Symptoms"/>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1058641" y="2299063"/>
            <a:ext cx="10008804" cy="3818072"/>
          </a:xfrm>
          <a:prstGeom prst="rect">
            <a:avLst/>
          </a:prstGeom>
          <a:noFill/>
          <a:extLst>
            <a:ext uri="{909E8E84-426E-40DD-AFC4-6F175D3DCCD1}">
              <a14:hiddenFill xmlns:a14="http://schemas.microsoft.com/office/drawing/2010/main">
                <a:solidFill>
                  <a:srgbClr val="FFFFFF"/>
                </a:solidFill>
              </a14:hiddenFill>
            </a:ext>
          </a:extLst>
        </p:spPr>
      </p:pic>
      <p:sp>
        <p:nvSpPr>
          <p:cNvPr id="7" name="Title 1"/>
          <p:cNvSpPr>
            <a:spLocks noGrp="1"/>
          </p:cNvSpPr>
          <p:nvPr>
            <p:ph type="title"/>
          </p:nvPr>
        </p:nvSpPr>
        <p:spPr>
          <a:xfrm>
            <a:off x="676656" y="404949"/>
            <a:ext cx="10772775" cy="1410788"/>
          </a:xfrm>
        </p:spPr>
        <p:style>
          <a:lnRef idx="0">
            <a:schemeClr val="accent1"/>
          </a:lnRef>
          <a:fillRef idx="1001">
            <a:schemeClr val="dk2"/>
          </a:fillRef>
          <a:effectRef idx="3">
            <a:schemeClr val="accent1"/>
          </a:effectRef>
          <a:fontRef idx="minor">
            <a:schemeClr val="lt1"/>
          </a:fontRef>
        </p:style>
        <p:txBody>
          <a:bodyPr>
            <a:normAutofit/>
          </a:bodyPr>
          <a:lstStyle/>
          <a:p>
            <a:pPr algn="ctr"/>
            <a:r>
              <a:rPr lang="en-IN" sz="4400" b="1" dirty="0" smtClean="0"/>
              <a:t>THANK YOU</a:t>
            </a:r>
            <a:endParaRPr lang="en-IN" sz="4400" b="1" dirty="0"/>
          </a:p>
        </p:txBody>
      </p:sp>
    </p:spTree>
    <p:extLst>
      <p:ext uri="{BB962C8B-B14F-4D97-AF65-F5344CB8AC3E}">
        <p14:creationId xmlns:p14="http://schemas.microsoft.com/office/powerpoint/2010/main" val="320487721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3411" y="692332"/>
            <a:ext cx="10772775" cy="744582"/>
          </a:xfrm>
        </p:spPr>
        <p:style>
          <a:lnRef idx="0">
            <a:schemeClr val="accent1"/>
          </a:lnRef>
          <a:fillRef idx="1001">
            <a:schemeClr val="dk2"/>
          </a:fillRef>
          <a:effectRef idx="3">
            <a:schemeClr val="accent1"/>
          </a:effectRef>
          <a:fontRef idx="minor">
            <a:schemeClr val="lt1"/>
          </a:fontRef>
        </p:style>
        <p:txBody>
          <a:bodyPr>
            <a:normAutofit/>
          </a:bodyPr>
          <a:lstStyle/>
          <a:p>
            <a:pPr algn="ctr"/>
            <a:r>
              <a:rPr lang="en-US" sz="4400" b="1" dirty="0" smtClean="0">
                <a:latin typeface="Lucida Fax" panose="02060602050505020204" pitchFamily="18" charset="0"/>
              </a:rPr>
              <a:t>OVERVIEW</a:t>
            </a:r>
            <a:endParaRPr lang="en-IN" sz="4400" b="1" dirty="0">
              <a:latin typeface="Lucida Fax" panose="02060602050505020204" pitchFamily="18" charset="0"/>
            </a:endParaRPr>
          </a:p>
        </p:txBody>
      </p:sp>
      <p:sp>
        <p:nvSpPr>
          <p:cNvPr id="5" name="Content Placeholder 4"/>
          <p:cNvSpPr>
            <a:spLocks noGrp="1"/>
          </p:cNvSpPr>
          <p:nvPr>
            <p:ph idx="1"/>
          </p:nvPr>
        </p:nvSpPr>
        <p:spPr/>
        <p:txBody>
          <a:bodyPr>
            <a:normAutofit lnSpcReduction="10000"/>
          </a:bodyPr>
          <a:lstStyle/>
          <a:p>
            <a:pPr>
              <a:buFont typeface="Wingdings" panose="05000000000000000000" pitchFamily="2" charset="2"/>
              <a:buChar char="Ø"/>
            </a:pPr>
            <a:r>
              <a:rPr lang="en-IN" altLang="en-US" sz="3200" dirty="0">
                <a:latin typeface="Lucida Fax" panose="02060602050505020204" pitchFamily="18" charset="0"/>
                <a:cs typeface="Calibri" panose="020F0502020204030204" pitchFamily="34" charset="0"/>
              </a:rPr>
              <a:t>Abstract</a:t>
            </a:r>
          </a:p>
          <a:p>
            <a:pPr>
              <a:buFont typeface="Wingdings" panose="05000000000000000000" pitchFamily="2" charset="2"/>
              <a:buChar char="Ø"/>
            </a:pPr>
            <a:r>
              <a:rPr lang="en-IN" altLang="en-US" sz="3200" dirty="0" smtClean="0">
                <a:latin typeface="Lucida Fax" panose="02060602050505020204" pitchFamily="18" charset="0"/>
                <a:cs typeface="Calibri" panose="020F0502020204030204" pitchFamily="34" charset="0"/>
              </a:rPr>
              <a:t>Introduction</a:t>
            </a:r>
          </a:p>
          <a:p>
            <a:pPr>
              <a:buFont typeface="Wingdings" panose="05000000000000000000" pitchFamily="2" charset="2"/>
              <a:buChar char="Ø"/>
            </a:pPr>
            <a:r>
              <a:rPr lang="en-IN" altLang="en-US" sz="3200" dirty="0" smtClean="0">
                <a:latin typeface="Lucida Fax" panose="02060602050505020204" pitchFamily="18" charset="0"/>
                <a:cs typeface="Calibri" panose="020F0502020204030204" pitchFamily="34" charset="0"/>
              </a:rPr>
              <a:t>Flowchart</a:t>
            </a:r>
          </a:p>
          <a:p>
            <a:pPr>
              <a:buFont typeface="Wingdings" panose="05000000000000000000" pitchFamily="2" charset="2"/>
              <a:buChar char="Ø"/>
            </a:pPr>
            <a:r>
              <a:rPr lang="en-IN" altLang="en-US" sz="3200" dirty="0" smtClean="0">
                <a:latin typeface="Lucida Fax" panose="02060602050505020204" pitchFamily="18" charset="0"/>
                <a:cs typeface="Calibri" panose="020F0502020204030204" pitchFamily="34" charset="0"/>
              </a:rPr>
              <a:t>Block </a:t>
            </a:r>
            <a:r>
              <a:rPr lang="en-IN" altLang="en-US" sz="3200" dirty="0">
                <a:latin typeface="Lucida Fax" panose="02060602050505020204" pitchFamily="18" charset="0"/>
                <a:cs typeface="Calibri" panose="020F0502020204030204" pitchFamily="34" charset="0"/>
              </a:rPr>
              <a:t>Diagram</a:t>
            </a:r>
          </a:p>
          <a:p>
            <a:pPr>
              <a:buFont typeface="Wingdings" panose="05000000000000000000" pitchFamily="2" charset="2"/>
              <a:buChar char="Ø"/>
            </a:pPr>
            <a:r>
              <a:rPr lang="en-IN" altLang="en-US" sz="3200" dirty="0">
                <a:latin typeface="Lucida Fax" panose="02060602050505020204" pitchFamily="18" charset="0"/>
                <a:cs typeface="Calibri" panose="020F0502020204030204" pitchFamily="34" charset="0"/>
              </a:rPr>
              <a:t>Result and Analysis</a:t>
            </a:r>
          </a:p>
          <a:p>
            <a:pPr>
              <a:buFont typeface="Wingdings" panose="05000000000000000000" pitchFamily="2" charset="2"/>
              <a:buChar char="Ø"/>
            </a:pPr>
            <a:r>
              <a:rPr lang="en-IN" altLang="en-US" sz="3200" dirty="0">
                <a:latin typeface="Lucida Fax" panose="02060602050505020204" pitchFamily="18" charset="0"/>
                <a:cs typeface="Calibri" panose="020F0502020204030204" pitchFamily="34" charset="0"/>
              </a:rPr>
              <a:t>Conclusion </a:t>
            </a:r>
          </a:p>
          <a:p>
            <a:pPr>
              <a:buFont typeface="Wingdings" panose="05000000000000000000" pitchFamily="2" charset="2"/>
              <a:buChar char="Ø"/>
            </a:pPr>
            <a:r>
              <a:rPr lang="en-IN" altLang="en-US" sz="3200" dirty="0" smtClean="0">
                <a:latin typeface="Lucida Fax" panose="02060602050505020204" pitchFamily="18" charset="0"/>
                <a:cs typeface="Calibri" panose="020F0502020204030204" pitchFamily="34" charset="0"/>
              </a:rPr>
              <a:t>References</a:t>
            </a:r>
            <a:endParaRPr lang="en-IN" altLang="en-US" sz="3200" dirty="0">
              <a:latin typeface="Lucida Fax" panose="02060602050505020204" pitchFamily="18" charset="0"/>
              <a:cs typeface="Calibri" panose="020F0502020204030204" pitchFamily="34" charset="0"/>
            </a:endParaRPr>
          </a:p>
          <a:p>
            <a:pPr>
              <a:buFont typeface="Wingdings" panose="05000000000000000000" pitchFamily="2" charset="2"/>
              <a:buChar char="Ø"/>
            </a:pPr>
            <a:endParaRPr lang="en-IN" dirty="0">
              <a:latin typeface="Lucida Fax" panose="02060602050505020204" pitchFamily="18" charset="0"/>
            </a:endParaRPr>
          </a:p>
        </p:txBody>
      </p:sp>
    </p:spTree>
    <p:extLst>
      <p:ext uri="{BB962C8B-B14F-4D97-AF65-F5344CB8AC3E}">
        <p14:creationId xmlns:p14="http://schemas.microsoft.com/office/powerpoint/2010/main" val="322445013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6656" y="248195"/>
            <a:ext cx="10772775" cy="809896"/>
          </a:xfrm>
        </p:spPr>
        <p:style>
          <a:lnRef idx="0">
            <a:schemeClr val="accent1"/>
          </a:lnRef>
          <a:fillRef idx="1001">
            <a:schemeClr val="dk2"/>
          </a:fillRef>
          <a:effectRef idx="3">
            <a:schemeClr val="accent1"/>
          </a:effectRef>
          <a:fontRef idx="minor">
            <a:schemeClr val="lt1"/>
          </a:fontRef>
        </p:style>
        <p:txBody>
          <a:bodyPr>
            <a:normAutofit/>
          </a:bodyPr>
          <a:lstStyle/>
          <a:p>
            <a:pPr algn="ctr"/>
            <a:r>
              <a:rPr lang="en-US" sz="4400" b="1" dirty="0" smtClean="0"/>
              <a:t>ABSTRACT</a:t>
            </a:r>
            <a:endParaRPr lang="en-IN" sz="4400" b="1" dirty="0"/>
          </a:p>
        </p:txBody>
      </p:sp>
      <p:sp>
        <p:nvSpPr>
          <p:cNvPr id="5" name="Content Placeholder 4"/>
          <p:cNvSpPr>
            <a:spLocks noGrp="1"/>
          </p:cNvSpPr>
          <p:nvPr>
            <p:ph idx="1"/>
          </p:nvPr>
        </p:nvSpPr>
        <p:spPr>
          <a:xfrm>
            <a:off x="676656" y="1672045"/>
            <a:ext cx="10753725" cy="4598125"/>
          </a:xfrm>
        </p:spPr>
        <p:txBody>
          <a:bodyPr>
            <a:normAutofit fontScale="85000" lnSpcReduction="10000"/>
          </a:bodyPr>
          <a:lstStyle/>
          <a:p>
            <a:pPr>
              <a:lnSpc>
                <a:spcPct val="110000"/>
              </a:lnSpc>
              <a:buFont typeface="Wingdings" panose="05000000000000000000" pitchFamily="2" charset="2"/>
              <a:buChar char="Ø"/>
            </a:pPr>
            <a:r>
              <a:rPr lang="en-US" dirty="0"/>
              <a:t>Parkinson disease (PD) is a universal public health problem of massive measurement. </a:t>
            </a:r>
            <a:endParaRPr lang="en-US" dirty="0" smtClean="0"/>
          </a:p>
          <a:p>
            <a:pPr>
              <a:lnSpc>
                <a:spcPct val="110000"/>
              </a:lnSpc>
              <a:buFont typeface="Wingdings" panose="05000000000000000000" pitchFamily="2" charset="2"/>
              <a:buChar char="Ø"/>
            </a:pPr>
            <a:r>
              <a:rPr lang="en-US" dirty="0"/>
              <a:t>This generally results in breakdown of the neurons producing dopamine. </a:t>
            </a:r>
            <a:endParaRPr lang="en-US" dirty="0" smtClean="0"/>
          </a:p>
          <a:p>
            <a:pPr>
              <a:lnSpc>
                <a:spcPct val="110000"/>
              </a:lnSpc>
              <a:buFont typeface="Wingdings" panose="05000000000000000000" pitchFamily="2" charset="2"/>
              <a:buChar char="Ø"/>
            </a:pPr>
            <a:r>
              <a:rPr lang="en-US" dirty="0" smtClean="0"/>
              <a:t>Qualitative </a:t>
            </a:r>
            <a:r>
              <a:rPr lang="en-US" dirty="0"/>
              <a:t>speech starts to decline as the disease progresses and the variability in the vocal cord vibration (also known as fundamental frequency) starts to occur.</a:t>
            </a:r>
            <a:endParaRPr lang="en-US" dirty="0" smtClean="0"/>
          </a:p>
          <a:p>
            <a:pPr>
              <a:lnSpc>
                <a:spcPct val="110000"/>
              </a:lnSpc>
              <a:buFont typeface="Wingdings" panose="05000000000000000000" pitchFamily="2" charset="2"/>
              <a:buChar char="Ø"/>
            </a:pPr>
            <a:r>
              <a:rPr lang="en-IN" dirty="0" smtClean="0"/>
              <a:t>In </a:t>
            </a:r>
            <a:r>
              <a:rPr lang="en-IN" dirty="0"/>
              <a:t>this project we have used ‘</a:t>
            </a:r>
            <a:r>
              <a:rPr lang="en-IN" dirty="0" err="1"/>
              <a:t>TensorFlow</a:t>
            </a:r>
            <a:r>
              <a:rPr lang="en-IN" dirty="0"/>
              <a:t>’ deep learning library of python to implement our neural network for predicting the severity and Machine Learning Models </a:t>
            </a:r>
            <a:r>
              <a:rPr lang="en-IN" b="1" dirty="0" smtClean="0"/>
              <a:t>linear </a:t>
            </a:r>
            <a:r>
              <a:rPr lang="en-IN" b="1" dirty="0"/>
              <a:t>regression, Logistic regression, Decision tree classifier, Support vector machine, Random forest classifier, </a:t>
            </a:r>
            <a:r>
              <a:rPr lang="en-IN" b="1" dirty="0" err="1"/>
              <a:t>Xgbooster</a:t>
            </a:r>
            <a:r>
              <a:rPr lang="en-IN" dirty="0"/>
              <a:t>. </a:t>
            </a:r>
            <a:endParaRPr lang="en-IN" dirty="0" smtClean="0"/>
          </a:p>
          <a:p>
            <a:pPr>
              <a:lnSpc>
                <a:spcPct val="110000"/>
              </a:lnSpc>
              <a:buFont typeface="Wingdings" panose="05000000000000000000" pitchFamily="2" charset="2"/>
              <a:buChar char="Ø"/>
            </a:pPr>
            <a:r>
              <a:rPr lang="en-IN" dirty="0" smtClean="0"/>
              <a:t>The </a:t>
            </a:r>
            <a:r>
              <a:rPr lang="en-IN" dirty="0"/>
              <a:t>accuracy values obtained by our method are better as compared to the accuracy obtained in previous research work.</a:t>
            </a:r>
          </a:p>
          <a:p>
            <a:pPr>
              <a:lnSpc>
                <a:spcPct val="110000"/>
              </a:lnSpc>
            </a:pPr>
            <a:endParaRPr lang="en-IN" dirty="0"/>
          </a:p>
        </p:txBody>
      </p:sp>
    </p:spTree>
    <p:extLst>
      <p:ext uri="{BB962C8B-B14F-4D97-AF65-F5344CB8AC3E}">
        <p14:creationId xmlns:p14="http://schemas.microsoft.com/office/powerpoint/2010/main" val="397055672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6656" y="248195"/>
            <a:ext cx="10772775" cy="744582"/>
          </a:xfrm>
        </p:spPr>
        <p:style>
          <a:lnRef idx="0">
            <a:schemeClr val="accent1"/>
          </a:lnRef>
          <a:fillRef idx="1001">
            <a:schemeClr val="dk2"/>
          </a:fillRef>
          <a:effectRef idx="3">
            <a:schemeClr val="accent1"/>
          </a:effectRef>
          <a:fontRef idx="minor">
            <a:schemeClr val="lt1"/>
          </a:fontRef>
        </p:style>
        <p:txBody>
          <a:bodyPr>
            <a:normAutofit/>
          </a:bodyPr>
          <a:lstStyle/>
          <a:p>
            <a:pPr algn="ctr"/>
            <a:r>
              <a:rPr lang="en-IN" sz="4400" b="1" dirty="0" smtClean="0"/>
              <a:t>INTRODUCTION</a:t>
            </a:r>
            <a:endParaRPr lang="en-IN" sz="4400" b="1" dirty="0"/>
          </a:p>
        </p:txBody>
      </p:sp>
      <p:sp>
        <p:nvSpPr>
          <p:cNvPr id="5" name="Content Placeholder 4"/>
          <p:cNvSpPr>
            <a:spLocks noGrp="1"/>
          </p:cNvSpPr>
          <p:nvPr>
            <p:ph idx="1"/>
          </p:nvPr>
        </p:nvSpPr>
        <p:spPr>
          <a:xfrm>
            <a:off x="676656" y="1463040"/>
            <a:ext cx="10753725" cy="5094514"/>
          </a:xfrm>
        </p:spPr>
        <p:txBody>
          <a:bodyPr>
            <a:normAutofit fontScale="92500" lnSpcReduction="10000"/>
          </a:bodyPr>
          <a:lstStyle/>
          <a:p>
            <a:pPr>
              <a:lnSpc>
                <a:spcPct val="110000"/>
              </a:lnSpc>
              <a:buFont typeface="Wingdings" panose="05000000000000000000" pitchFamily="2" charset="2"/>
              <a:buChar char="Ø"/>
            </a:pPr>
            <a:r>
              <a:rPr lang="en-IN" dirty="0"/>
              <a:t>With increase in the aging population, the people affected with neurological disorders are also increasing rapidly and thus, the need for quick and effective means for monitoring them becomes more and more important</a:t>
            </a:r>
            <a:r>
              <a:rPr lang="en-IN" dirty="0" smtClean="0"/>
              <a:t>.</a:t>
            </a:r>
          </a:p>
          <a:p>
            <a:pPr>
              <a:lnSpc>
                <a:spcPct val="110000"/>
              </a:lnSpc>
              <a:buFont typeface="Wingdings" panose="05000000000000000000" pitchFamily="2" charset="2"/>
              <a:buChar char="Ø"/>
            </a:pPr>
            <a:r>
              <a:rPr lang="en-IN" dirty="0" smtClean="0"/>
              <a:t> </a:t>
            </a:r>
            <a:r>
              <a:rPr lang="en-IN" dirty="0"/>
              <a:t>It has been noticed that in almost </a:t>
            </a:r>
            <a:r>
              <a:rPr lang="en-IN" b="1" dirty="0"/>
              <a:t>90% of the cases</a:t>
            </a:r>
            <a:r>
              <a:rPr lang="en-IN" dirty="0"/>
              <a:t>, the people suffering from PD experience impairment of the </a:t>
            </a:r>
            <a:r>
              <a:rPr lang="en-IN" b="1" dirty="0"/>
              <a:t>vocal cords</a:t>
            </a:r>
            <a:r>
              <a:rPr lang="en-IN" dirty="0"/>
              <a:t>, which result in dysphonia. </a:t>
            </a:r>
            <a:endParaRPr lang="en-IN" dirty="0" smtClean="0"/>
          </a:p>
          <a:p>
            <a:pPr>
              <a:lnSpc>
                <a:spcPct val="110000"/>
              </a:lnSpc>
              <a:buFont typeface="Wingdings" panose="05000000000000000000" pitchFamily="2" charset="2"/>
              <a:buChar char="Ø"/>
            </a:pPr>
            <a:r>
              <a:rPr lang="en-IN" dirty="0" smtClean="0"/>
              <a:t>According </a:t>
            </a:r>
            <a:r>
              <a:rPr lang="en-IN" dirty="0"/>
              <a:t>to the traditional sound measurement standards, jitter, shimmer, pitch, noise to harmonics ratio and pressure level of absolute sound have been used effectively</a:t>
            </a:r>
            <a:r>
              <a:rPr lang="en-IN" dirty="0" smtClean="0"/>
              <a:t>.</a:t>
            </a:r>
          </a:p>
          <a:p>
            <a:pPr>
              <a:lnSpc>
                <a:spcPct val="110000"/>
              </a:lnSpc>
              <a:buFont typeface="Wingdings" panose="05000000000000000000" pitchFamily="2" charset="2"/>
              <a:buChar char="Ø"/>
            </a:pPr>
            <a:r>
              <a:rPr lang="en-IN" dirty="0" smtClean="0"/>
              <a:t> </a:t>
            </a:r>
            <a:r>
              <a:rPr lang="en-IN" dirty="0"/>
              <a:t>In our project, we are aiming to apply the Machine learning classifiers in order to predict the status of health of the patients fusing acoustic analysis. </a:t>
            </a:r>
            <a:endParaRPr lang="en-IN" dirty="0" smtClean="0"/>
          </a:p>
          <a:p>
            <a:pPr>
              <a:lnSpc>
                <a:spcPct val="110000"/>
              </a:lnSpc>
            </a:pPr>
            <a:endParaRPr lang="en-IN" dirty="0"/>
          </a:p>
        </p:txBody>
      </p:sp>
    </p:spTree>
    <p:extLst>
      <p:ext uri="{BB962C8B-B14F-4D97-AF65-F5344CB8AC3E}">
        <p14:creationId xmlns:p14="http://schemas.microsoft.com/office/powerpoint/2010/main" val="371357512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6656" y="248195"/>
            <a:ext cx="10772775" cy="744582"/>
          </a:xfrm>
        </p:spPr>
        <p:style>
          <a:lnRef idx="0">
            <a:schemeClr val="accent1"/>
          </a:lnRef>
          <a:fillRef idx="1001">
            <a:schemeClr val="dk2"/>
          </a:fillRef>
          <a:effectRef idx="3">
            <a:schemeClr val="accent1"/>
          </a:effectRef>
          <a:fontRef idx="minor">
            <a:schemeClr val="lt1"/>
          </a:fontRef>
        </p:style>
        <p:txBody>
          <a:bodyPr>
            <a:normAutofit/>
          </a:bodyPr>
          <a:lstStyle/>
          <a:p>
            <a:pPr algn="ctr"/>
            <a:r>
              <a:rPr lang="en-IN" sz="4400" b="1" dirty="0"/>
              <a:t>LINEAR </a:t>
            </a:r>
            <a:r>
              <a:rPr lang="en-IN" sz="4400" b="1" dirty="0" smtClean="0"/>
              <a:t>REGRESSION</a:t>
            </a:r>
            <a:endParaRPr lang="en-IN" sz="4400" b="1" dirty="0"/>
          </a:p>
        </p:txBody>
      </p:sp>
      <p:pic>
        <p:nvPicPr>
          <p:cNvPr id="3074" name="Picture 2" descr="Intro to Linear Regression — Machine Learning 101 | by Martin Tin |  DataDrivenInvesto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816127" y="2569468"/>
            <a:ext cx="6493832" cy="4071212"/>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742569" y="1213584"/>
            <a:ext cx="10706862" cy="1355884"/>
          </a:xfrm>
          <a:prstGeom prst="rect">
            <a:avLst/>
          </a:prstGeom>
        </p:spPr>
        <p:txBody>
          <a:bodyPr wrap="square">
            <a:spAutoFit/>
          </a:bodyPr>
          <a:lstStyle/>
          <a:p>
            <a:pPr marL="285750" indent="-285750" algn="just">
              <a:lnSpc>
                <a:spcPct val="107000"/>
              </a:lnSpc>
              <a:spcAft>
                <a:spcPts val="800"/>
              </a:spcAft>
              <a:buFont typeface="Wingdings" panose="05000000000000000000" pitchFamily="2" charset="2"/>
              <a:buChar char="Ø"/>
            </a:pPr>
            <a:r>
              <a:rPr lang="en-IN" dirty="0">
                <a:latin typeface="Lucida Fax" panose="02060602050505020204" pitchFamily="18" charset="0"/>
                <a:ea typeface="Calibri" panose="020F0502020204030204" pitchFamily="34" charset="0"/>
                <a:cs typeface="Times New Roman" panose="02020603050405020304" pitchFamily="18" charset="0"/>
              </a:rPr>
              <a:t>It is a statistical method that is used for </a:t>
            </a:r>
            <a:r>
              <a:rPr lang="en-IN" b="1" dirty="0">
                <a:latin typeface="Lucida Fax" panose="02060602050505020204" pitchFamily="18" charset="0"/>
                <a:ea typeface="Calibri" panose="020F0502020204030204" pitchFamily="34" charset="0"/>
                <a:cs typeface="Times New Roman" panose="02020603050405020304" pitchFamily="18" charset="0"/>
              </a:rPr>
              <a:t>predictive analysis</a:t>
            </a:r>
            <a:r>
              <a:rPr lang="en-IN" dirty="0">
                <a:latin typeface="Lucida Fax" panose="02060602050505020204" pitchFamily="18" charset="0"/>
                <a:ea typeface="Calibri" panose="020F0502020204030204" pitchFamily="34" charset="0"/>
                <a:cs typeface="Times New Roman" panose="02020603050405020304" pitchFamily="18" charset="0"/>
              </a:rPr>
              <a:t>. </a:t>
            </a:r>
            <a:endParaRPr lang="en-IN" dirty="0" smtClean="0">
              <a:latin typeface="Lucida Fax" panose="02060602050505020204" pitchFamily="18" charset="0"/>
              <a:ea typeface="Calibri" panose="020F0502020204030204" pitchFamily="34" charset="0"/>
              <a:cs typeface="Times New Roman" panose="02020603050405020304" pitchFamily="18" charset="0"/>
            </a:endParaRPr>
          </a:p>
          <a:p>
            <a:pPr marL="285750" indent="-285750" algn="just">
              <a:lnSpc>
                <a:spcPct val="107000"/>
              </a:lnSpc>
              <a:spcAft>
                <a:spcPts val="800"/>
              </a:spcAft>
              <a:buFont typeface="Wingdings" panose="05000000000000000000" pitchFamily="2" charset="2"/>
              <a:buChar char="Ø"/>
            </a:pPr>
            <a:r>
              <a:rPr lang="en-IN" dirty="0" smtClean="0">
                <a:latin typeface="Lucida Fax" panose="02060602050505020204" pitchFamily="18" charset="0"/>
                <a:ea typeface="Calibri" panose="020F0502020204030204" pitchFamily="34" charset="0"/>
                <a:cs typeface="Times New Roman" panose="02020603050405020304" pitchFamily="18" charset="0"/>
              </a:rPr>
              <a:t>Linear </a:t>
            </a:r>
            <a:r>
              <a:rPr lang="en-IN" dirty="0">
                <a:latin typeface="Lucida Fax" panose="02060602050505020204" pitchFamily="18" charset="0"/>
                <a:ea typeface="Calibri" panose="020F0502020204030204" pitchFamily="34" charset="0"/>
                <a:cs typeface="Times New Roman" panose="02020603050405020304" pitchFamily="18" charset="0"/>
              </a:rPr>
              <a:t>regression makes predictions for continuous/real or numeric variables. Since linear regression shows the linear relationship, which means it finds how the value of the dependent variable is changing according to the value of the independent variable.</a:t>
            </a:r>
            <a:endParaRPr lang="en-IN" sz="1600" dirty="0">
              <a:effectLst/>
              <a:latin typeface="Lucida Fax" panose="020606020505050202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8640601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2841" y="457201"/>
            <a:ext cx="10420406" cy="705394"/>
          </a:xfrm>
        </p:spPr>
        <p:style>
          <a:lnRef idx="0">
            <a:schemeClr val="accent1"/>
          </a:lnRef>
          <a:fillRef idx="1001">
            <a:schemeClr val="dk2"/>
          </a:fillRef>
          <a:effectRef idx="3">
            <a:schemeClr val="accent1"/>
          </a:effectRef>
          <a:fontRef idx="minor">
            <a:schemeClr val="lt1"/>
          </a:fontRef>
        </p:style>
        <p:txBody>
          <a:bodyPr>
            <a:noAutofit/>
          </a:bodyPr>
          <a:lstStyle/>
          <a:p>
            <a:pPr algn="ctr"/>
            <a:r>
              <a:rPr lang="en-IN" sz="4400" b="1" dirty="0"/>
              <a:t>LOGISTIC </a:t>
            </a:r>
            <a:r>
              <a:rPr lang="en-IN" sz="4400" b="1" dirty="0" smtClean="0"/>
              <a:t>REGRESSION</a:t>
            </a:r>
            <a:endParaRPr lang="en-IN" sz="4400" dirty="0"/>
          </a:p>
        </p:txBody>
      </p:sp>
      <p:sp>
        <p:nvSpPr>
          <p:cNvPr id="5" name="Content Placeholder 4"/>
          <p:cNvSpPr>
            <a:spLocks noGrp="1"/>
          </p:cNvSpPr>
          <p:nvPr>
            <p:ph idx="1"/>
          </p:nvPr>
        </p:nvSpPr>
        <p:spPr/>
        <p:txBody>
          <a:bodyPr/>
          <a:lstStyle/>
          <a:p>
            <a:r>
              <a:rPr lang="en-IN" dirty="0" smtClean="0"/>
              <a:t>This </a:t>
            </a:r>
            <a:r>
              <a:rPr lang="en-IN" dirty="0"/>
              <a:t>classification occurs on the basis of a </a:t>
            </a:r>
            <a:r>
              <a:rPr lang="en-IN" b="1" dirty="0"/>
              <a:t>sigmoid function</a:t>
            </a:r>
            <a:r>
              <a:rPr lang="en-IN" dirty="0"/>
              <a:t>, known as the logistic function which takes in a real input and gives out a value in between 0 and 1.</a:t>
            </a:r>
          </a:p>
          <a:p>
            <a:endParaRPr lang="en-IN" dirty="0"/>
          </a:p>
        </p:txBody>
      </p:sp>
      <p:pic>
        <p:nvPicPr>
          <p:cNvPr id="4104" name="Picture 8" descr="The math behind Logistic Regression | by Khushwant Rai | Analytics Vidhya |  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62768" y="3036024"/>
            <a:ext cx="4381500" cy="35909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620649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6656" y="248195"/>
            <a:ext cx="10772775" cy="744582"/>
          </a:xfrm>
        </p:spPr>
        <p:style>
          <a:lnRef idx="0">
            <a:schemeClr val="accent1"/>
          </a:lnRef>
          <a:fillRef idx="1001">
            <a:schemeClr val="dk2"/>
          </a:fillRef>
          <a:effectRef idx="3">
            <a:schemeClr val="accent1"/>
          </a:effectRef>
          <a:fontRef idx="minor">
            <a:schemeClr val="lt1"/>
          </a:fontRef>
        </p:style>
        <p:txBody>
          <a:bodyPr>
            <a:normAutofit/>
          </a:bodyPr>
          <a:lstStyle/>
          <a:p>
            <a:pPr algn="ctr"/>
            <a:r>
              <a:rPr lang="en-IN" sz="4400" b="1" dirty="0"/>
              <a:t>DECISION TREE </a:t>
            </a:r>
            <a:r>
              <a:rPr lang="en-IN" sz="4400" b="1" dirty="0" smtClean="0"/>
              <a:t>CLASSIFIER</a:t>
            </a:r>
            <a:endParaRPr lang="en-IN" sz="4400" dirty="0"/>
          </a:p>
        </p:txBody>
      </p:sp>
      <p:sp>
        <p:nvSpPr>
          <p:cNvPr id="5" name="Content Placeholder 4"/>
          <p:cNvSpPr>
            <a:spLocks noGrp="1"/>
          </p:cNvSpPr>
          <p:nvPr>
            <p:ph idx="1"/>
          </p:nvPr>
        </p:nvSpPr>
        <p:spPr/>
        <p:txBody>
          <a:bodyPr/>
          <a:lstStyle/>
          <a:p>
            <a:r>
              <a:rPr lang="en-IN" dirty="0" smtClean="0"/>
              <a:t>In </a:t>
            </a:r>
            <a:r>
              <a:rPr lang="en-IN" dirty="0"/>
              <a:t>case of Decision Tree classifier, the input is split into sub-spaces based upon certain functions. It helps in reaching a conclusion based upon conditional control statements</a:t>
            </a:r>
          </a:p>
          <a:p>
            <a:endParaRPr lang="en-IN" dirty="0"/>
          </a:p>
        </p:txBody>
      </p:sp>
      <p:pic>
        <p:nvPicPr>
          <p:cNvPr id="5124" name="Picture 4" descr="Introducing TensorFlow Decision Forests — The TensorFlow Blog"/>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1982537" y="3232395"/>
            <a:ext cx="8161012" cy="32041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412574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6656" y="313509"/>
            <a:ext cx="10772775" cy="953588"/>
          </a:xfrm>
        </p:spPr>
        <p:style>
          <a:lnRef idx="0">
            <a:schemeClr val="accent1"/>
          </a:lnRef>
          <a:fillRef idx="1001">
            <a:schemeClr val="dk2"/>
          </a:fillRef>
          <a:effectRef idx="3">
            <a:schemeClr val="accent1"/>
          </a:effectRef>
          <a:fontRef idx="minor">
            <a:schemeClr val="lt1"/>
          </a:fontRef>
        </p:style>
        <p:txBody>
          <a:bodyPr>
            <a:normAutofit/>
          </a:bodyPr>
          <a:lstStyle/>
          <a:p>
            <a:pPr algn="ctr"/>
            <a:r>
              <a:rPr lang="en-IN" sz="4400" b="1" dirty="0"/>
              <a:t>SUPPORT VECTOR MACHINES (SVM</a:t>
            </a:r>
            <a:r>
              <a:rPr lang="en-IN" sz="4400" b="1" dirty="0" smtClean="0"/>
              <a:t>)</a:t>
            </a:r>
            <a:endParaRPr lang="en-IN" sz="4400" dirty="0"/>
          </a:p>
        </p:txBody>
      </p:sp>
      <p:sp>
        <p:nvSpPr>
          <p:cNvPr id="5" name="Content Placeholder 4"/>
          <p:cNvSpPr>
            <a:spLocks noGrp="1"/>
          </p:cNvSpPr>
          <p:nvPr>
            <p:ph idx="1"/>
          </p:nvPr>
        </p:nvSpPr>
        <p:spPr>
          <a:xfrm>
            <a:off x="676656" y="1384663"/>
            <a:ext cx="10772775" cy="1690822"/>
          </a:xfrm>
        </p:spPr>
        <p:txBody>
          <a:bodyPr>
            <a:noAutofit/>
          </a:bodyPr>
          <a:lstStyle/>
          <a:p>
            <a:pPr>
              <a:lnSpc>
                <a:spcPct val="120000"/>
              </a:lnSpc>
              <a:buFont typeface="Wingdings" panose="05000000000000000000" pitchFamily="2" charset="2"/>
              <a:buChar char="Ø"/>
            </a:pPr>
            <a:r>
              <a:rPr lang="en-IN" sz="1800" dirty="0" smtClean="0"/>
              <a:t>It </a:t>
            </a:r>
            <a:r>
              <a:rPr lang="en-IN" sz="1800" dirty="0"/>
              <a:t>is an algorithm for both linear and non-linear data. </a:t>
            </a:r>
            <a:endParaRPr lang="en-IN" sz="1800" dirty="0" smtClean="0"/>
          </a:p>
          <a:p>
            <a:pPr>
              <a:lnSpc>
                <a:spcPct val="120000"/>
              </a:lnSpc>
              <a:buFont typeface="Wingdings" panose="05000000000000000000" pitchFamily="2" charset="2"/>
              <a:buChar char="Ø"/>
            </a:pPr>
            <a:r>
              <a:rPr lang="en-IN" sz="1800" dirty="0" smtClean="0"/>
              <a:t>It </a:t>
            </a:r>
            <a:r>
              <a:rPr lang="en-IN" sz="1800" dirty="0"/>
              <a:t>transforms the original data in a higher dimension, from where it can find a hyper plane for separation of the data using essential training tuples called support vectors</a:t>
            </a:r>
            <a:r>
              <a:rPr lang="en-IN" sz="1800" dirty="0" smtClean="0"/>
              <a:t>.</a:t>
            </a:r>
          </a:p>
          <a:p>
            <a:pPr>
              <a:lnSpc>
                <a:spcPct val="120000"/>
              </a:lnSpc>
              <a:buFont typeface="Wingdings" panose="05000000000000000000" pitchFamily="2" charset="2"/>
              <a:buChar char="Ø"/>
            </a:pPr>
            <a:r>
              <a:rPr lang="en-IN" sz="1800" dirty="0" smtClean="0"/>
              <a:t> </a:t>
            </a:r>
            <a:r>
              <a:rPr lang="en-IN" sz="1800" dirty="0"/>
              <a:t>A Support Vector Machine is a </a:t>
            </a:r>
            <a:r>
              <a:rPr lang="en-IN" sz="1800" b="1" dirty="0"/>
              <a:t>discriminative classifier </a:t>
            </a:r>
            <a:r>
              <a:rPr lang="en-IN" sz="1800" dirty="0"/>
              <a:t>formally defined by a separating hyper plane. </a:t>
            </a:r>
          </a:p>
          <a:p>
            <a:pPr>
              <a:lnSpc>
                <a:spcPct val="120000"/>
              </a:lnSpc>
            </a:pPr>
            <a:endParaRPr lang="en-IN" sz="1800" dirty="0"/>
          </a:p>
        </p:txBody>
      </p:sp>
      <p:pic>
        <p:nvPicPr>
          <p:cNvPr id="6148" name="Picture 4" descr="Support vector machine — Machine learning book"/>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4702629" y="3075485"/>
            <a:ext cx="5620782" cy="37090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1744109"/>
      </p:ext>
    </p:extLst>
  </p:cSld>
  <p:clrMapOvr>
    <a:masterClrMapping/>
  </p:clrMapOvr>
  <p:timing>
    <p:tnLst>
      <p:par>
        <p:cTn id="1" dur="indefinite" restart="never" nodeType="tmRoot"/>
      </p:par>
    </p:tnLst>
  </p:timing>
</p:sld>
</file>

<file path=ppt/theme/theme1.xml><?xml version="1.0" encoding="utf-8"?>
<a:theme xmlns:a="http://schemas.openxmlformats.org/drawingml/2006/main" name="Metropolitan">
  <a:themeElements>
    <a:clrScheme name="Metropolitan">
      <a:dk1>
        <a:sysClr val="windowText" lastClr="000000"/>
      </a:dk1>
      <a:lt1>
        <a:sysClr val="window" lastClr="FFFFFF"/>
      </a:lt1>
      <a:dk2>
        <a:srgbClr val="471101"/>
      </a:dk2>
      <a:lt2>
        <a:srgbClr val="E7E8E2"/>
      </a:lt2>
      <a:accent1>
        <a:srgbClr val="A6B727"/>
      </a:accent1>
      <a:accent2>
        <a:srgbClr val="F04304"/>
      </a:accent2>
      <a:accent3>
        <a:srgbClr val="EF8606"/>
      </a:accent3>
      <a:accent4>
        <a:srgbClr val="F2C100"/>
      </a:accent4>
      <a:accent5>
        <a:srgbClr val="A65001"/>
      </a:accent5>
      <a:accent6>
        <a:srgbClr val="BA9585"/>
      </a:accent6>
      <a:hlink>
        <a:srgbClr val="00B0F0"/>
      </a:hlink>
      <a:folHlink>
        <a:srgbClr val="7F7F7F"/>
      </a:folHlink>
    </a:clrScheme>
    <a:fontScheme name="Custom 1">
      <a:majorFont>
        <a:latin typeface="Lucida Fax"/>
        <a:ea typeface=""/>
        <a:cs typeface=""/>
      </a:majorFont>
      <a:minorFont>
        <a:latin typeface="Lucida Fax"/>
        <a:ea typeface=""/>
        <a:cs typeface=""/>
      </a:minorFont>
    </a:fontScheme>
    <a:fmtScheme name="Metropolitan">
      <a:fillStyleLst>
        <a:solidFill>
          <a:schemeClr val="phClr"/>
        </a:solidFill>
        <a:gradFill rotWithShape="1">
          <a:gsLst>
            <a:gs pos="0">
              <a:schemeClr val="phClr">
                <a:tint val="70000"/>
                <a:satMod val="100000"/>
                <a:lumMod val="110000"/>
              </a:schemeClr>
            </a:gs>
            <a:gs pos="50000">
              <a:schemeClr val="phClr">
                <a:tint val="75000"/>
                <a:satMod val="101000"/>
                <a:lumMod val="105000"/>
              </a:schemeClr>
            </a:gs>
            <a:gs pos="100000">
              <a:schemeClr val="phClr">
                <a:tint val="82000"/>
                <a:satMod val="104000"/>
                <a:lumMod val="105000"/>
              </a:schemeClr>
            </a:gs>
          </a:gsLst>
          <a:lin ang="2700000" scaled="0"/>
        </a:gradFill>
        <a:gradFill rotWithShape="1">
          <a:gsLst>
            <a:gs pos="0">
              <a:schemeClr val="phClr">
                <a:tint val="97000"/>
                <a:satMod val="100000"/>
                <a:lumMod val="102000"/>
              </a:schemeClr>
            </a:gs>
            <a:gs pos="50000">
              <a:schemeClr val="phClr">
                <a:shade val="100000"/>
                <a:satMod val="100000"/>
                <a:lumMod val="100000"/>
              </a:schemeClr>
            </a:gs>
            <a:gs pos="100000">
              <a:schemeClr val="phClr">
                <a:shade val="80000"/>
                <a:satMod val="100000"/>
                <a:lumMod val="99000"/>
              </a:schemeClr>
            </a:gs>
          </a:gsLst>
          <a:lin ang="27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solidFill>
          <a:schemeClr val="phClr">
            <a:shade val="95000"/>
            <a:satMod val="170000"/>
          </a:schemeClr>
        </a:solidFill>
      </a:bgFillStyleLst>
    </a:fmtScheme>
  </a:themeElements>
  <a:objectDefaults/>
  <a:extraClrSchemeLst/>
  <a:extLst>
    <a:ext uri="{05A4C25C-085E-4340-85A3-A5531E510DB2}">
      <thm15:themeFamily xmlns:thm15="http://schemas.microsoft.com/office/thememl/2012/main" name="Metropolitan" id="{4C5440D6-04D2-4954-96CF-F251137069B2}" vid="{3A8A2BB7-7C5E-4EB2-B1F1-CFFF0F57E773}"/>
    </a:ext>
  </a:extLst>
</a:theme>
</file>

<file path=docProps/app.xml><?xml version="1.0" encoding="utf-8"?>
<Properties xmlns="http://schemas.openxmlformats.org/officeDocument/2006/extended-properties" xmlns:vt="http://schemas.openxmlformats.org/officeDocument/2006/docPropsVTypes">
  <Template>TM16401371[[fn=Atlas]]</Template>
  <TotalTime>295</TotalTime>
  <Words>731</Words>
  <Application>Microsoft Office PowerPoint</Application>
  <PresentationFormat>Widescreen</PresentationFormat>
  <Paragraphs>91</Paragraphs>
  <Slides>22</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22</vt:i4>
      </vt:variant>
    </vt:vector>
  </HeadingPairs>
  <TitlesOfParts>
    <vt:vector size="28" baseType="lpstr">
      <vt:lpstr>Arial</vt:lpstr>
      <vt:lpstr>Calibri</vt:lpstr>
      <vt:lpstr>Lucida Fax</vt:lpstr>
      <vt:lpstr>Times New Roman</vt:lpstr>
      <vt:lpstr>Wingdings</vt:lpstr>
      <vt:lpstr>Metropolitan</vt:lpstr>
      <vt:lpstr>PowerPoint Presentation</vt:lpstr>
      <vt:lpstr>PowerPoint Presentation</vt:lpstr>
      <vt:lpstr>OVERVIEW</vt:lpstr>
      <vt:lpstr>ABSTRACT</vt:lpstr>
      <vt:lpstr>INTRODUCTION</vt:lpstr>
      <vt:lpstr>LINEAR REGRESSION</vt:lpstr>
      <vt:lpstr>LOGISTIC REGRESSION</vt:lpstr>
      <vt:lpstr>DECISION TREE CLASSIFIER</vt:lpstr>
      <vt:lpstr>SUPPORT VECTOR MACHINES (SVM)</vt:lpstr>
      <vt:lpstr>RANDOM FOREST CLASSIFIER</vt:lpstr>
      <vt:lpstr>XGBOOSTER</vt:lpstr>
      <vt:lpstr>XGBOOSTER</vt:lpstr>
      <vt:lpstr>DEEP NEURAL NETWORK</vt:lpstr>
      <vt:lpstr>CONFUSION MATRIX</vt:lpstr>
      <vt:lpstr>SCOPE</vt:lpstr>
      <vt:lpstr>FLOWCHART</vt:lpstr>
      <vt:lpstr>ARCHITECTURE</vt:lpstr>
      <vt:lpstr>RESULT</vt:lpstr>
      <vt:lpstr>ANALYSIS</vt:lpstr>
      <vt:lpstr>CONCLUSION </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DELL</dc:creator>
  <cp:lastModifiedBy>DELL</cp:lastModifiedBy>
  <cp:revision>17</cp:revision>
  <dcterms:created xsi:type="dcterms:W3CDTF">2022-05-01T07:23:24Z</dcterms:created>
  <dcterms:modified xsi:type="dcterms:W3CDTF">2022-05-01T17:02:24Z</dcterms:modified>
</cp:coreProperties>
</file>